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2"/>
  </p:notesMasterIdLst>
  <p:handoutMasterIdLst>
    <p:handoutMasterId r:id="rId13"/>
  </p:handoutMasterIdLst>
  <p:sldIdLst>
    <p:sldId id="427" r:id="rId2"/>
    <p:sldId id="428" r:id="rId3"/>
    <p:sldId id="429" r:id="rId4"/>
    <p:sldId id="437" r:id="rId5"/>
    <p:sldId id="438" r:id="rId6"/>
    <p:sldId id="439" r:id="rId7"/>
    <p:sldId id="440" r:id="rId8"/>
    <p:sldId id="430" r:id="rId9"/>
    <p:sldId id="431" r:id="rId10"/>
    <p:sldId id="436" r:id="rId1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11" autoAdjust="0"/>
    <p:restoredTop sz="96395" autoAdjust="0"/>
  </p:normalViewPr>
  <p:slideViewPr>
    <p:cSldViewPr>
      <p:cViewPr varScale="1">
        <p:scale>
          <a:sx n="115" d="100"/>
          <a:sy n="115" d="100"/>
        </p:scale>
        <p:origin x="306"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2428"/>
    </p:cViewPr>
  </p:sorterViewPr>
  <p:notesViewPr>
    <p:cSldViewPr>
      <p:cViewPr varScale="1">
        <p:scale>
          <a:sx n="78" d="100"/>
          <a:sy n="78" d="100"/>
        </p:scale>
        <p:origin x="-2046"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616"/>
          </a:xfrm>
          <a:prstGeom prst="rect">
            <a:avLst/>
          </a:prstGeom>
        </p:spPr>
        <p:txBody>
          <a:bodyPr vert="horz" lIns="92784" tIns="46392" rIns="92784" bIns="46392" rtlCol="0"/>
          <a:lstStyle>
            <a:lvl1pPr algn="l">
              <a:defRPr sz="1200"/>
            </a:lvl1pPr>
          </a:lstStyle>
          <a:p>
            <a:endParaRPr lang="en-CA"/>
          </a:p>
        </p:txBody>
      </p:sp>
      <p:sp>
        <p:nvSpPr>
          <p:cNvPr id="3" name="Date Placeholder 2"/>
          <p:cNvSpPr>
            <a:spLocks noGrp="1"/>
          </p:cNvSpPr>
          <p:nvPr>
            <p:ph type="dt" sz="quarter" idx="1"/>
          </p:nvPr>
        </p:nvSpPr>
        <p:spPr>
          <a:xfrm>
            <a:off x="3978132" y="0"/>
            <a:ext cx="3043343" cy="465616"/>
          </a:xfrm>
          <a:prstGeom prst="rect">
            <a:avLst/>
          </a:prstGeom>
        </p:spPr>
        <p:txBody>
          <a:bodyPr vert="horz" lIns="92784" tIns="46392" rIns="92784" bIns="46392" rtlCol="0"/>
          <a:lstStyle>
            <a:lvl1pPr algn="r">
              <a:defRPr sz="1200"/>
            </a:lvl1pPr>
          </a:lstStyle>
          <a:p>
            <a:fld id="{6D8AFE75-909E-4AC7-98A0-3B5E9056E342}" type="datetimeFigureOut">
              <a:rPr lang="en-US" smtClean="0"/>
              <a:pPr/>
              <a:t>10/26/2020</a:t>
            </a:fld>
            <a:endParaRPr lang="en-CA"/>
          </a:p>
        </p:txBody>
      </p:sp>
      <p:sp>
        <p:nvSpPr>
          <p:cNvPr id="4" name="Footer Placeholder 3"/>
          <p:cNvSpPr>
            <a:spLocks noGrp="1"/>
          </p:cNvSpPr>
          <p:nvPr>
            <p:ph type="ftr" sz="quarter" idx="2"/>
          </p:nvPr>
        </p:nvSpPr>
        <p:spPr>
          <a:xfrm>
            <a:off x="0" y="8841885"/>
            <a:ext cx="3043343" cy="465616"/>
          </a:xfrm>
          <a:prstGeom prst="rect">
            <a:avLst/>
          </a:prstGeom>
        </p:spPr>
        <p:txBody>
          <a:bodyPr vert="horz" lIns="92784" tIns="46392" rIns="92784" bIns="46392" rtlCol="0" anchor="b"/>
          <a:lstStyle>
            <a:lvl1pPr algn="l">
              <a:defRPr sz="1200"/>
            </a:lvl1pPr>
          </a:lstStyle>
          <a:p>
            <a:endParaRPr lang="en-CA"/>
          </a:p>
        </p:txBody>
      </p:sp>
      <p:sp>
        <p:nvSpPr>
          <p:cNvPr id="5" name="Slide Number Placeholder 4"/>
          <p:cNvSpPr>
            <a:spLocks noGrp="1"/>
          </p:cNvSpPr>
          <p:nvPr>
            <p:ph type="sldNum" sz="quarter" idx="3"/>
          </p:nvPr>
        </p:nvSpPr>
        <p:spPr>
          <a:xfrm>
            <a:off x="3978132" y="8841885"/>
            <a:ext cx="3043343" cy="465616"/>
          </a:xfrm>
          <a:prstGeom prst="rect">
            <a:avLst/>
          </a:prstGeom>
        </p:spPr>
        <p:txBody>
          <a:bodyPr vert="horz" lIns="92784" tIns="46392" rIns="92784" bIns="46392" rtlCol="0" anchor="b"/>
          <a:lstStyle>
            <a:lvl1pPr algn="r">
              <a:defRPr sz="1200"/>
            </a:lvl1pPr>
          </a:lstStyle>
          <a:p>
            <a:fld id="{52394097-7299-4C9B-86DB-7199EDBAC5B4}" type="slidenum">
              <a:rPr lang="en-CA" smtClean="0"/>
              <a:pPr/>
              <a:t>‹#›</a:t>
            </a:fld>
            <a:endParaRPr lang="en-CA"/>
          </a:p>
        </p:txBody>
      </p:sp>
    </p:spTree>
    <p:extLst>
      <p:ext uri="{BB962C8B-B14F-4D97-AF65-F5344CB8AC3E}">
        <p14:creationId xmlns:p14="http://schemas.microsoft.com/office/powerpoint/2010/main" val="287301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2715" cy="465455"/>
          </a:xfrm>
          <a:prstGeom prst="rect">
            <a:avLst/>
          </a:prstGeom>
        </p:spPr>
        <p:txBody>
          <a:bodyPr vert="horz" lIns="91262" tIns="45631" rIns="91262" bIns="45631" rtlCol="0"/>
          <a:lstStyle>
            <a:lvl1pPr algn="l">
              <a:defRPr sz="1200"/>
            </a:lvl1pPr>
          </a:lstStyle>
          <a:p>
            <a:endParaRPr lang="en-US"/>
          </a:p>
        </p:txBody>
      </p:sp>
      <p:sp>
        <p:nvSpPr>
          <p:cNvPr id="3" name="Date Placeholder 2"/>
          <p:cNvSpPr>
            <a:spLocks noGrp="1"/>
          </p:cNvSpPr>
          <p:nvPr>
            <p:ph type="dt" idx="1"/>
          </p:nvPr>
        </p:nvSpPr>
        <p:spPr>
          <a:xfrm>
            <a:off x="3978813" y="0"/>
            <a:ext cx="3042715" cy="465455"/>
          </a:xfrm>
          <a:prstGeom prst="rect">
            <a:avLst/>
          </a:prstGeom>
        </p:spPr>
        <p:txBody>
          <a:bodyPr vert="horz" lIns="91262" tIns="45631" rIns="91262" bIns="45631" rtlCol="0"/>
          <a:lstStyle>
            <a:lvl1pPr algn="r">
              <a:defRPr sz="1200"/>
            </a:lvl1pPr>
          </a:lstStyle>
          <a:p>
            <a:fld id="{59905C1C-17FD-4766-B5FD-117EC970C3C9}" type="datetimeFigureOut">
              <a:rPr lang="en-US" smtClean="0"/>
              <a:pPr/>
              <a:t>10/26/2020</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1262" tIns="45631" rIns="91262" bIns="45631" rtlCol="0" anchor="ctr"/>
          <a:lstStyle/>
          <a:p>
            <a:endParaRPr lang="en-US"/>
          </a:p>
        </p:txBody>
      </p:sp>
      <p:sp>
        <p:nvSpPr>
          <p:cNvPr id="5" name="Notes Placeholder 4"/>
          <p:cNvSpPr>
            <a:spLocks noGrp="1"/>
          </p:cNvSpPr>
          <p:nvPr>
            <p:ph type="body" sz="quarter" idx="3"/>
          </p:nvPr>
        </p:nvSpPr>
        <p:spPr>
          <a:xfrm>
            <a:off x="701682" y="4422606"/>
            <a:ext cx="5619739" cy="4189095"/>
          </a:xfrm>
          <a:prstGeom prst="rect">
            <a:avLst/>
          </a:prstGeom>
        </p:spPr>
        <p:txBody>
          <a:bodyPr vert="horz" lIns="91262" tIns="45631" rIns="91262" bIns="456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78"/>
            <a:ext cx="3042715" cy="465455"/>
          </a:xfrm>
          <a:prstGeom prst="rect">
            <a:avLst/>
          </a:prstGeom>
        </p:spPr>
        <p:txBody>
          <a:bodyPr vert="horz" lIns="91262" tIns="45631" rIns="91262" bIns="45631" rtlCol="0" anchor="b"/>
          <a:lstStyle>
            <a:lvl1pPr algn="l">
              <a:defRPr sz="1200"/>
            </a:lvl1pPr>
          </a:lstStyle>
          <a:p>
            <a:endParaRPr lang="en-US"/>
          </a:p>
        </p:txBody>
      </p:sp>
      <p:sp>
        <p:nvSpPr>
          <p:cNvPr id="7" name="Slide Number Placeholder 6"/>
          <p:cNvSpPr>
            <a:spLocks noGrp="1"/>
          </p:cNvSpPr>
          <p:nvPr>
            <p:ph type="sldNum" sz="quarter" idx="5"/>
          </p:nvPr>
        </p:nvSpPr>
        <p:spPr>
          <a:xfrm>
            <a:off x="3978813" y="8842078"/>
            <a:ext cx="3042715" cy="465455"/>
          </a:xfrm>
          <a:prstGeom prst="rect">
            <a:avLst/>
          </a:prstGeom>
        </p:spPr>
        <p:txBody>
          <a:bodyPr vert="horz" lIns="91262" tIns="45631" rIns="91262" bIns="45631" rtlCol="0" anchor="b"/>
          <a:lstStyle>
            <a:lvl1pPr algn="r">
              <a:defRPr sz="1200"/>
            </a:lvl1pPr>
          </a:lstStyle>
          <a:p>
            <a:fld id="{FE47EDD9-A5A9-4DA3-9ECC-DA4B949DED85}" type="slidenum">
              <a:rPr lang="en-US" smtClean="0"/>
              <a:pPr/>
              <a:t>‹#›</a:t>
            </a:fld>
            <a:endParaRPr lang="en-US"/>
          </a:p>
        </p:txBody>
      </p:sp>
    </p:spTree>
    <p:extLst>
      <p:ext uri="{BB962C8B-B14F-4D97-AF65-F5344CB8AC3E}">
        <p14:creationId xmlns:p14="http://schemas.microsoft.com/office/powerpoint/2010/main" val="2905804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F31C-A971-D540-977B-299B55B501A2}"/>
              </a:ext>
            </a:extLst>
          </p:cNvPr>
          <p:cNvSpPr>
            <a:spLocks noGrp="1"/>
          </p:cNvSpPr>
          <p:nvPr>
            <p:ph type="title"/>
          </p:nvPr>
        </p:nvSpPr>
        <p:spPr/>
        <p:txBody>
          <a:bodyPr>
            <a:normAutofit/>
          </a:bodyPr>
          <a:lstStyle>
            <a:lvl1pPr>
              <a:defRPr sz="2700"/>
            </a:lvl1pPr>
          </a:lstStyle>
          <a:p>
            <a:r>
              <a:rPr lang="en-US" dirty="0"/>
              <a:t>Click to edit Master title style</a:t>
            </a:r>
          </a:p>
        </p:txBody>
      </p:sp>
      <p:sp>
        <p:nvSpPr>
          <p:cNvPr id="3" name="Content Placeholder 2">
            <a:extLst>
              <a:ext uri="{FF2B5EF4-FFF2-40B4-BE49-F238E27FC236}">
                <a16:creationId xmlns:a16="http://schemas.microsoft.com/office/drawing/2014/main" id="{590E274E-D18E-0046-9479-03F0DE8E28A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1F88C1A-5521-5940-B3B3-23F2454575DF}"/>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5" name="Footer Placeholder 4">
            <a:extLst>
              <a:ext uri="{FF2B5EF4-FFF2-40B4-BE49-F238E27FC236}">
                <a16:creationId xmlns:a16="http://schemas.microsoft.com/office/drawing/2014/main" id="{3EB892D5-A01D-C749-8115-AE6CAECED700}"/>
              </a:ext>
            </a:extLst>
          </p:cNvPr>
          <p:cNvSpPr>
            <a:spLocks noGrp="1"/>
          </p:cNvSpPr>
          <p:nvPr>
            <p:ph type="ftr" sz="quarter" idx="11"/>
          </p:nvPr>
        </p:nvSpPr>
        <p:spPr/>
        <p:txBody>
          <a:bodyPr/>
          <a:lstStyle/>
          <a:p>
            <a:r>
              <a:rPr lang="en-US"/>
              <a:t>ALBERTA SECURITIES COMMISSION</a:t>
            </a:r>
          </a:p>
        </p:txBody>
      </p:sp>
      <p:sp>
        <p:nvSpPr>
          <p:cNvPr id="6" name="Slide Number Placeholder 5">
            <a:extLst>
              <a:ext uri="{FF2B5EF4-FFF2-40B4-BE49-F238E27FC236}">
                <a16:creationId xmlns:a16="http://schemas.microsoft.com/office/drawing/2014/main" id="{83E4BE85-FDA7-9E40-BC8E-80A26A65A765}"/>
              </a:ext>
            </a:extLst>
          </p:cNvPr>
          <p:cNvSpPr>
            <a:spLocks noGrp="1"/>
          </p:cNvSpPr>
          <p:nvPr>
            <p:ph type="sldNum" sz="quarter" idx="12"/>
          </p:nvPr>
        </p:nvSpPr>
        <p:spPr/>
        <p:txBody>
          <a:bodyPr/>
          <a:lstStyle/>
          <a:p>
            <a:fld id="{3637B1C2-63FD-EE40-8434-31C26AE9C35E}" type="slidenum">
              <a:rPr lang="en-US" smtClean="0"/>
              <a:t>‹#›</a:t>
            </a:fld>
            <a:endParaRPr lang="en-US"/>
          </a:p>
        </p:txBody>
      </p:sp>
    </p:spTree>
    <p:extLst>
      <p:ext uri="{BB962C8B-B14F-4D97-AF65-F5344CB8AC3E}">
        <p14:creationId xmlns:p14="http://schemas.microsoft.com/office/powerpoint/2010/main" val="56348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64C667-7A51-4F4A-85CB-6DF7911AC349}"/>
              </a:ext>
            </a:extLst>
          </p:cNvPr>
          <p:cNvSpPr/>
          <p:nvPr userDrawn="1"/>
        </p:nvSpPr>
        <p:spPr>
          <a:xfrm>
            <a:off x="0" y="1"/>
            <a:ext cx="12192000" cy="6858000"/>
          </a:xfrm>
          <a:prstGeom prst="rect">
            <a:avLst/>
          </a:prstGeom>
          <a:solidFill>
            <a:srgbClr val="435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E56A7EFC-FF7E-7342-A769-1266E6E7691D}"/>
              </a:ext>
            </a:extLst>
          </p:cNvPr>
          <p:cNvSpPr txBox="1"/>
          <p:nvPr userDrawn="1"/>
        </p:nvSpPr>
        <p:spPr>
          <a:xfrm>
            <a:off x="2381795" y="3044280"/>
            <a:ext cx="7428411" cy="600164"/>
          </a:xfrm>
          <a:prstGeom prst="rect">
            <a:avLst/>
          </a:prstGeom>
          <a:noFill/>
        </p:spPr>
        <p:txBody>
          <a:bodyPr wrap="square" rtlCol="0">
            <a:spAutoFit/>
          </a:bodyPr>
          <a:lstStyle/>
          <a:p>
            <a:pPr algn="ctr"/>
            <a:r>
              <a:rPr lang="en-US" sz="3300" dirty="0">
                <a:solidFill>
                  <a:schemeClr val="bg1"/>
                </a:solidFill>
                <a:latin typeface="+mj-lt"/>
              </a:rPr>
              <a:t>Questions?</a:t>
            </a:r>
          </a:p>
        </p:txBody>
      </p:sp>
      <p:cxnSp>
        <p:nvCxnSpPr>
          <p:cNvPr id="11" name="Straight Connector 10">
            <a:extLst>
              <a:ext uri="{FF2B5EF4-FFF2-40B4-BE49-F238E27FC236}">
                <a16:creationId xmlns:a16="http://schemas.microsoft.com/office/drawing/2014/main" id="{130851BC-6B5E-6140-BB58-5379C7CB780F}"/>
              </a:ext>
            </a:extLst>
          </p:cNvPr>
          <p:cNvCxnSpPr/>
          <p:nvPr userDrawn="1"/>
        </p:nvCxnSpPr>
        <p:spPr>
          <a:xfrm>
            <a:off x="4850676" y="2743200"/>
            <a:ext cx="2490651" cy="0"/>
          </a:xfrm>
          <a:prstGeom prst="line">
            <a:avLst/>
          </a:prstGeom>
          <a:ln w="19050">
            <a:solidFill>
              <a:srgbClr val="B78C30"/>
            </a:solidFill>
          </a:ln>
        </p:spPr>
        <p:style>
          <a:lnRef idx="1">
            <a:schemeClr val="accent1"/>
          </a:lnRef>
          <a:fillRef idx="0">
            <a:schemeClr val="accent1"/>
          </a:fillRef>
          <a:effectRef idx="0">
            <a:schemeClr val="accent1"/>
          </a:effectRef>
          <a:fontRef idx="minor">
            <a:schemeClr val="tx1"/>
          </a:fontRef>
        </p:style>
      </p:cxnSp>
      <p:sp>
        <p:nvSpPr>
          <p:cNvPr id="12" name="Date Placeholder 11">
            <a:extLst>
              <a:ext uri="{FF2B5EF4-FFF2-40B4-BE49-F238E27FC236}">
                <a16:creationId xmlns:a16="http://schemas.microsoft.com/office/drawing/2014/main" id="{C68F78EA-9655-6E4C-893F-715D6B885E74}"/>
              </a:ext>
            </a:extLst>
          </p:cNvPr>
          <p:cNvSpPr>
            <a:spLocks noGrp="1"/>
          </p:cNvSpPr>
          <p:nvPr>
            <p:ph type="dt" sz="half" idx="10"/>
          </p:nvPr>
        </p:nvSpPr>
        <p:spPr/>
        <p:txBody>
          <a:bodyPr/>
          <a:lstStyle>
            <a:lvl1pPr>
              <a:defRPr>
                <a:solidFill>
                  <a:schemeClr val="bg1"/>
                </a:solidFill>
              </a:defRPr>
            </a:lvl1pPr>
          </a:lstStyle>
          <a:p>
            <a:r>
              <a:rPr lang="en-CA" dirty="0" smtClean="0"/>
              <a:t>DATE</a:t>
            </a:r>
            <a:endParaRPr lang="en-US" dirty="0"/>
          </a:p>
        </p:txBody>
      </p:sp>
      <p:sp>
        <p:nvSpPr>
          <p:cNvPr id="13" name="Footer Placeholder 12">
            <a:extLst>
              <a:ext uri="{FF2B5EF4-FFF2-40B4-BE49-F238E27FC236}">
                <a16:creationId xmlns:a16="http://schemas.microsoft.com/office/drawing/2014/main" id="{448A5AB5-00BC-984E-8C70-497B163A6771}"/>
              </a:ext>
            </a:extLst>
          </p:cNvPr>
          <p:cNvSpPr>
            <a:spLocks noGrp="1"/>
          </p:cNvSpPr>
          <p:nvPr>
            <p:ph type="ftr" sz="quarter" idx="11"/>
          </p:nvPr>
        </p:nvSpPr>
        <p:spPr/>
        <p:txBody>
          <a:bodyPr/>
          <a:lstStyle>
            <a:lvl1pPr>
              <a:defRPr>
                <a:solidFill>
                  <a:schemeClr val="bg1"/>
                </a:solidFill>
              </a:defRPr>
            </a:lvl1pPr>
          </a:lstStyle>
          <a:p>
            <a:r>
              <a:rPr lang="en-US" dirty="0"/>
              <a:t>ALBERTA SECURITIES COMMISSION</a:t>
            </a:r>
          </a:p>
        </p:txBody>
      </p:sp>
      <p:sp>
        <p:nvSpPr>
          <p:cNvPr id="14" name="Slide Number Placeholder 13">
            <a:extLst>
              <a:ext uri="{FF2B5EF4-FFF2-40B4-BE49-F238E27FC236}">
                <a16:creationId xmlns:a16="http://schemas.microsoft.com/office/drawing/2014/main" id="{A190FE40-29DD-AD4C-8FBB-41272BB6285C}"/>
              </a:ext>
            </a:extLst>
          </p:cNvPr>
          <p:cNvSpPr>
            <a:spLocks noGrp="1"/>
          </p:cNvSpPr>
          <p:nvPr>
            <p:ph type="sldNum" sz="quarter" idx="12"/>
          </p:nvPr>
        </p:nvSpPr>
        <p:spPr/>
        <p:txBody>
          <a:bodyPr/>
          <a:lstStyle>
            <a:lvl1pPr>
              <a:defRPr>
                <a:solidFill>
                  <a:schemeClr val="bg1"/>
                </a:solidFill>
              </a:defRPr>
            </a:lvl1pPr>
          </a:lstStyle>
          <a:p>
            <a:fld id="{3637B1C2-63FD-EE40-8434-31C26AE9C35E}" type="slidenum">
              <a:rPr lang="en-US" smtClean="0"/>
              <a:pPr/>
              <a:t>‹#›</a:t>
            </a:fld>
            <a:endParaRPr lang="en-US" dirty="0"/>
          </a:p>
        </p:txBody>
      </p:sp>
      <p:pic>
        <p:nvPicPr>
          <p:cNvPr id="3" name="Picture 2">
            <a:extLst>
              <a:ext uri="{FF2B5EF4-FFF2-40B4-BE49-F238E27FC236}">
                <a16:creationId xmlns:a16="http://schemas.microsoft.com/office/drawing/2014/main" id="{B5D7B3FE-0703-3543-9F6C-233BD5B92666}"/>
              </a:ext>
            </a:extLst>
          </p:cNvPr>
          <p:cNvPicPr>
            <a:picLocks noChangeAspect="1"/>
          </p:cNvPicPr>
          <p:nvPr userDrawn="1"/>
        </p:nvPicPr>
        <p:blipFill>
          <a:blip r:embed="rId2"/>
          <a:stretch>
            <a:fillRect/>
          </a:stretch>
        </p:blipFill>
        <p:spPr>
          <a:xfrm>
            <a:off x="-1" y="0"/>
            <a:ext cx="12192000" cy="355600"/>
          </a:xfrm>
          <a:prstGeom prst="rect">
            <a:avLst/>
          </a:prstGeom>
        </p:spPr>
      </p:pic>
    </p:spTree>
    <p:extLst>
      <p:ext uri="{BB962C8B-B14F-4D97-AF65-F5344CB8AC3E}">
        <p14:creationId xmlns:p14="http://schemas.microsoft.com/office/powerpoint/2010/main" val="1816942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64C667-7A51-4F4A-85CB-6DF7911AC349}"/>
              </a:ext>
            </a:extLst>
          </p:cNvPr>
          <p:cNvSpPr/>
          <p:nvPr userDrawn="1"/>
        </p:nvSpPr>
        <p:spPr>
          <a:xfrm>
            <a:off x="0" y="1"/>
            <a:ext cx="12192000" cy="6858000"/>
          </a:xfrm>
          <a:prstGeom prst="rect">
            <a:avLst/>
          </a:prstGeom>
          <a:solidFill>
            <a:srgbClr val="435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D7F8AA75-6397-3D49-9B95-F4EA1C0D72A4}"/>
              </a:ext>
            </a:extLst>
          </p:cNvPr>
          <p:cNvPicPr>
            <a:picLocks noChangeAspect="1"/>
          </p:cNvPicPr>
          <p:nvPr userDrawn="1"/>
        </p:nvPicPr>
        <p:blipFill>
          <a:blip r:embed="rId2"/>
          <a:stretch>
            <a:fillRect/>
          </a:stretch>
        </p:blipFill>
        <p:spPr>
          <a:xfrm>
            <a:off x="5528989" y="5204844"/>
            <a:ext cx="1134023" cy="688814"/>
          </a:xfrm>
          <a:prstGeom prst="rect">
            <a:avLst/>
          </a:prstGeom>
        </p:spPr>
      </p:pic>
      <p:sp>
        <p:nvSpPr>
          <p:cNvPr id="7" name="TextBox 6">
            <a:extLst>
              <a:ext uri="{FF2B5EF4-FFF2-40B4-BE49-F238E27FC236}">
                <a16:creationId xmlns:a16="http://schemas.microsoft.com/office/drawing/2014/main" id="{E56A7EFC-FF7E-7342-A769-1266E6E7691D}"/>
              </a:ext>
            </a:extLst>
          </p:cNvPr>
          <p:cNvSpPr txBox="1"/>
          <p:nvPr userDrawn="1"/>
        </p:nvSpPr>
        <p:spPr>
          <a:xfrm>
            <a:off x="2381795" y="3044280"/>
            <a:ext cx="7428411" cy="600164"/>
          </a:xfrm>
          <a:prstGeom prst="rect">
            <a:avLst/>
          </a:prstGeom>
          <a:noFill/>
        </p:spPr>
        <p:txBody>
          <a:bodyPr wrap="square" rtlCol="0">
            <a:spAutoFit/>
          </a:bodyPr>
          <a:lstStyle/>
          <a:p>
            <a:pPr algn="ctr"/>
            <a:r>
              <a:rPr lang="en-US" sz="3300" dirty="0">
                <a:solidFill>
                  <a:schemeClr val="bg1"/>
                </a:solidFill>
                <a:latin typeface="+mj-lt"/>
              </a:rPr>
              <a:t>Thank You</a:t>
            </a:r>
          </a:p>
        </p:txBody>
      </p:sp>
      <p:pic>
        <p:nvPicPr>
          <p:cNvPr id="9" name="Picture 8">
            <a:extLst>
              <a:ext uri="{FF2B5EF4-FFF2-40B4-BE49-F238E27FC236}">
                <a16:creationId xmlns:a16="http://schemas.microsoft.com/office/drawing/2014/main" id="{411A06BC-775A-DD42-B31D-41085BDE0CC4}"/>
              </a:ext>
            </a:extLst>
          </p:cNvPr>
          <p:cNvPicPr>
            <a:picLocks noChangeAspect="1"/>
          </p:cNvPicPr>
          <p:nvPr userDrawn="1"/>
        </p:nvPicPr>
        <p:blipFill>
          <a:blip r:embed="rId3"/>
          <a:stretch>
            <a:fillRect/>
          </a:stretch>
        </p:blipFill>
        <p:spPr>
          <a:xfrm>
            <a:off x="-1" y="0"/>
            <a:ext cx="12192000" cy="355600"/>
          </a:xfrm>
          <a:prstGeom prst="rect">
            <a:avLst/>
          </a:prstGeom>
        </p:spPr>
      </p:pic>
    </p:spTree>
    <p:extLst>
      <p:ext uri="{BB962C8B-B14F-4D97-AF65-F5344CB8AC3E}">
        <p14:creationId xmlns:p14="http://schemas.microsoft.com/office/powerpoint/2010/main" val="3471952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F31C-A971-D540-977B-299B55B501A2}"/>
              </a:ext>
            </a:extLst>
          </p:cNvPr>
          <p:cNvSpPr>
            <a:spLocks noGrp="1"/>
          </p:cNvSpPr>
          <p:nvPr>
            <p:ph type="title"/>
          </p:nvPr>
        </p:nvSpPr>
        <p:spPr/>
        <p:txBody>
          <a:bodyPr>
            <a:normAutofit/>
          </a:bodyPr>
          <a:lstStyle>
            <a:lvl1pPr>
              <a:defRPr sz="2700"/>
            </a:lvl1pPr>
          </a:lstStyle>
          <a:p>
            <a:r>
              <a:rPr lang="en-US" dirty="0"/>
              <a:t>Click to edit Master title style</a:t>
            </a:r>
          </a:p>
        </p:txBody>
      </p:sp>
      <p:sp>
        <p:nvSpPr>
          <p:cNvPr id="3" name="Content Placeholder 2">
            <a:extLst>
              <a:ext uri="{FF2B5EF4-FFF2-40B4-BE49-F238E27FC236}">
                <a16:creationId xmlns:a16="http://schemas.microsoft.com/office/drawing/2014/main" id="{590E274E-D18E-0046-9479-03F0DE8E28A8}"/>
              </a:ext>
            </a:extLst>
          </p:cNvPr>
          <p:cNvSpPr>
            <a:spLocks noGrp="1"/>
          </p:cNvSpPr>
          <p:nvPr>
            <p:ph idx="1"/>
          </p:nvPr>
        </p:nvSpPr>
        <p:spPr>
          <a:xfrm>
            <a:off x="838200" y="1825625"/>
            <a:ext cx="8253549"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1F88C1A-5521-5940-B3B3-23F2454575DF}"/>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5" name="Footer Placeholder 4">
            <a:extLst>
              <a:ext uri="{FF2B5EF4-FFF2-40B4-BE49-F238E27FC236}">
                <a16:creationId xmlns:a16="http://schemas.microsoft.com/office/drawing/2014/main" id="{3EB892D5-A01D-C749-8115-AE6CAECED700}"/>
              </a:ext>
            </a:extLst>
          </p:cNvPr>
          <p:cNvSpPr>
            <a:spLocks noGrp="1"/>
          </p:cNvSpPr>
          <p:nvPr>
            <p:ph type="ftr" sz="quarter" idx="11"/>
          </p:nvPr>
        </p:nvSpPr>
        <p:spPr/>
        <p:txBody>
          <a:bodyPr/>
          <a:lstStyle/>
          <a:p>
            <a:r>
              <a:rPr lang="en-US"/>
              <a:t>ALBERTA SECURITIES COMMISSION</a:t>
            </a:r>
          </a:p>
        </p:txBody>
      </p:sp>
      <p:sp>
        <p:nvSpPr>
          <p:cNvPr id="6" name="Slide Number Placeholder 5">
            <a:extLst>
              <a:ext uri="{FF2B5EF4-FFF2-40B4-BE49-F238E27FC236}">
                <a16:creationId xmlns:a16="http://schemas.microsoft.com/office/drawing/2014/main" id="{83E4BE85-FDA7-9E40-BC8E-80A26A65A765}"/>
              </a:ext>
            </a:extLst>
          </p:cNvPr>
          <p:cNvSpPr>
            <a:spLocks noGrp="1"/>
          </p:cNvSpPr>
          <p:nvPr>
            <p:ph type="sldNum" sz="quarter" idx="12"/>
          </p:nvPr>
        </p:nvSpPr>
        <p:spPr/>
        <p:txBody>
          <a:bodyPr/>
          <a:lstStyle/>
          <a:p>
            <a:fld id="{3637B1C2-63FD-EE40-8434-31C26AE9C35E}" type="slidenum">
              <a:rPr lang="en-US" smtClean="0"/>
              <a:t>‹#›</a:t>
            </a:fld>
            <a:endParaRPr lang="en-US"/>
          </a:p>
        </p:txBody>
      </p:sp>
      <p:sp>
        <p:nvSpPr>
          <p:cNvPr id="8" name="Picture Placeholder 7">
            <a:extLst>
              <a:ext uri="{FF2B5EF4-FFF2-40B4-BE49-F238E27FC236}">
                <a16:creationId xmlns:a16="http://schemas.microsoft.com/office/drawing/2014/main" id="{E2FD8DED-71D4-3044-B5D3-2914D9284228}"/>
              </a:ext>
            </a:extLst>
          </p:cNvPr>
          <p:cNvSpPr>
            <a:spLocks noGrp="1"/>
          </p:cNvSpPr>
          <p:nvPr>
            <p:ph type="pic" sz="quarter" idx="13"/>
          </p:nvPr>
        </p:nvSpPr>
        <p:spPr>
          <a:xfrm>
            <a:off x="9301164" y="4249738"/>
            <a:ext cx="2052637" cy="1941512"/>
          </a:xfrm>
        </p:spPr>
        <p:txBody>
          <a:bodyPr/>
          <a:lstStyle/>
          <a:p>
            <a:r>
              <a:rPr lang="en-US"/>
              <a:t>Click icon to add picture</a:t>
            </a:r>
          </a:p>
        </p:txBody>
      </p:sp>
    </p:spTree>
    <p:extLst>
      <p:ext uri="{BB962C8B-B14F-4D97-AF65-F5344CB8AC3E}">
        <p14:creationId xmlns:p14="http://schemas.microsoft.com/office/powerpoint/2010/main" val="1213048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32A1-334E-AD45-B7C7-9B441A3BB25A}"/>
              </a:ext>
            </a:extLst>
          </p:cNvPr>
          <p:cNvSpPr>
            <a:spLocks noGrp="1"/>
          </p:cNvSpPr>
          <p:nvPr>
            <p:ph type="title"/>
          </p:nvPr>
        </p:nvSpPr>
        <p:spPr>
          <a:xfrm>
            <a:off x="839789" y="457200"/>
            <a:ext cx="10514012" cy="1216800"/>
          </a:xfrm>
        </p:spPr>
        <p:txBody>
          <a:bodyPr anchor="ctr">
            <a:normAutofit/>
          </a:bodyPr>
          <a:lstStyle>
            <a:lvl1pPr>
              <a:defRPr sz="2700"/>
            </a:lvl1pPr>
          </a:lstStyle>
          <a:p>
            <a:r>
              <a:rPr lang="en-US" dirty="0"/>
              <a:t>Click to edit Master title style</a:t>
            </a:r>
          </a:p>
        </p:txBody>
      </p:sp>
      <p:sp>
        <p:nvSpPr>
          <p:cNvPr id="3" name="Content Placeholder 2">
            <a:extLst>
              <a:ext uri="{FF2B5EF4-FFF2-40B4-BE49-F238E27FC236}">
                <a16:creationId xmlns:a16="http://schemas.microsoft.com/office/drawing/2014/main" id="{901F0E68-7A73-7E48-B5E2-3A7E372EB959}"/>
              </a:ext>
            </a:extLst>
          </p:cNvPr>
          <p:cNvSpPr>
            <a:spLocks noGrp="1"/>
          </p:cNvSpPr>
          <p:nvPr>
            <p:ph idx="1"/>
          </p:nvPr>
        </p:nvSpPr>
        <p:spPr>
          <a:xfrm>
            <a:off x="3581401" y="2057400"/>
            <a:ext cx="7773988" cy="3803650"/>
          </a:xfrm>
        </p:spPr>
        <p:txBody>
          <a:bodyPr/>
          <a:lstStyle>
            <a:lvl1pPr>
              <a:defRPr sz="21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AC216F-07D7-F540-BF95-20A073D35BFB}"/>
              </a:ext>
            </a:extLst>
          </p:cNvPr>
          <p:cNvSpPr>
            <a:spLocks noGrp="1"/>
          </p:cNvSpPr>
          <p:nvPr>
            <p:ph type="body" sz="half" idx="2"/>
          </p:nvPr>
        </p:nvSpPr>
        <p:spPr>
          <a:xfrm>
            <a:off x="839789" y="2057400"/>
            <a:ext cx="2501289"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253E6C8-7642-BC4F-96B9-E944C58EDB67}"/>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6" name="Footer Placeholder 5">
            <a:extLst>
              <a:ext uri="{FF2B5EF4-FFF2-40B4-BE49-F238E27FC236}">
                <a16:creationId xmlns:a16="http://schemas.microsoft.com/office/drawing/2014/main" id="{64DB04E6-6075-534D-AEF6-2406E7B1AF84}"/>
              </a:ext>
            </a:extLst>
          </p:cNvPr>
          <p:cNvSpPr>
            <a:spLocks noGrp="1"/>
          </p:cNvSpPr>
          <p:nvPr>
            <p:ph type="ftr" sz="quarter" idx="11"/>
          </p:nvPr>
        </p:nvSpPr>
        <p:spPr/>
        <p:txBody>
          <a:bodyPr/>
          <a:lstStyle/>
          <a:p>
            <a:r>
              <a:rPr lang="en-US"/>
              <a:t>ALBERTA SECURITIES COMMISSION</a:t>
            </a:r>
          </a:p>
        </p:txBody>
      </p:sp>
      <p:sp>
        <p:nvSpPr>
          <p:cNvPr id="7" name="Slide Number Placeholder 6">
            <a:extLst>
              <a:ext uri="{FF2B5EF4-FFF2-40B4-BE49-F238E27FC236}">
                <a16:creationId xmlns:a16="http://schemas.microsoft.com/office/drawing/2014/main" id="{C74367B5-9FF2-6C4A-A99A-F59F196CCAE6}"/>
              </a:ext>
            </a:extLst>
          </p:cNvPr>
          <p:cNvSpPr>
            <a:spLocks noGrp="1"/>
          </p:cNvSpPr>
          <p:nvPr>
            <p:ph type="sldNum" sz="quarter" idx="12"/>
          </p:nvPr>
        </p:nvSpPr>
        <p:spPr/>
        <p:txBody>
          <a:bodyPr/>
          <a:lstStyle/>
          <a:p>
            <a:fld id="{3637B1C2-63FD-EE40-8434-31C26AE9C35E}" type="slidenum">
              <a:rPr lang="en-US" smtClean="0"/>
              <a:t>‹#›</a:t>
            </a:fld>
            <a:endParaRPr lang="en-US"/>
          </a:p>
        </p:txBody>
      </p:sp>
    </p:spTree>
    <p:extLst>
      <p:ext uri="{BB962C8B-B14F-4D97-AF65-F5344CB8AC3E}">
        <p14:creationId xmlns:p14="http://schemas.microsoft.com/office/powerpoint/2010/main" val="166675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054D2-4954-7F4C-B6C1-8F5E1C956BB0}"/>
              </a:ext>
            </a:extLst>
          </p:cNvPr>
          <p:cNvSpPr>
            <a:spLocks noGrp="1"/>
          </p:cNvSpPr>
          <p:nvPr>
            <p:ph type="title"/>
          </p:nvPr>
        </p:nvSpPr>
        <p:spPr>
          <a:xfrm>
            <a:off x="839788" y="365127"/>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CCB2F0A-DDF8-B54C-A4C8-2A358E18FCD7}"/>
              </a:ext>
            </a:extLst>
          </p:cNvPr>
          <p:cNvSpPr>
            <a:spLocks noGrp="1"/>
          </p:cNvSpPr>
          <p:nvPr>
            <p:ph type="body" idx="1"/>
          </p:nvPr>
        </p:nvSpPr>
        <p:spPr>
          <a:xfrm>
            <a:off x="839789" y="1681163"/>
            <a:ext cx="5157787" cy="823912"/>
          </a:xfrm>
        </p:spPr>
        <p:txBody>
          <a:bodyPr anchor="b"/>
          <a:lstStyle>
            <a:lvl1pPr marL="0" indent="0">
              <a:buNone/>
              <a:defRPr sz="1800" b="1">
                <a:solidFill>
                  <a:srgbClr val="B78C3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3F02246-62CF-A84F-BCCA-50134FC1C92A}"/>
              </a:ext>
            </a:extLst>
          </p:cNvPr>
          <p:cNvSpPr>
            <a:spLocks noGrp="1"/>
          </p:cNvSpPr>
          <p:nvPr>
            <p:ph sz="half" idx="2"/>
          </p:nvPr>
        </p:nvSpPr>
        <p:spPr>
          <a:xfrm>
            <a:off x="839789"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345F6BE-CC3D-3A4E-9CA9-ABDB3FC15602}"/>
              </a:ext>
            </a:extLst>
          </p:cNvPr>
          <p:cNvSpPr>
            <a:spLocks noGrp="1"/>
          </p:cNvSpPr>
          <p:nvPr>
            <p:ph type="body" sz="quarter" idx="3"/>
          </p:nvPr>
        </p:nvSpPr>
        <p:spPr>
          <a:xfrm>
            <a:off x="6172201" y="1681163"/>
            <a:ext cx="5183188" cy="823912"/>
          </a:xfrm>
        </p:spPr>
        <p:txBody>
          <a:bodyPr anchor="b"/>
          <a:lstStyle>
            <a:lvl1pPr marL="0" indent="0">
              <a:buNone/>
              <a:defRPr sz="1800" b="1">
                <a:solidFill>
                  <a:srgbClr val="B78C3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DEBD2CE-B54E-3B4A-A9D1-B727690ADFF7}"/>
              </a:ext>
            </a:extLst>
          </p:cNvPr>
          <p:cNvSpPr>
            <a:spLocks noGrp="1"/>
          </p:cNvSpPr>
          <p:nvPr>
            <p:ph sz="quarter" idx="4"/>
          </p:nvPr>
        </p:nvSpPr>
        <p:spPr>
          <a:xfrm>
            <a:off x="6172201"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8A355A0-5EE2-E54E-9443-4DEA376BDE1A}"/>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8" name="Footer Placeholder 7">
            <a:extLst>
              <a:ext uri="{FF2B5EF4-FFF2-40B4-BE49-F238E27FC236}">
                <a16:creationId xmlns:a16="http://schemas.microsoft.com/office/drawing/2014/main" id="{79342784-B911-5F42-8364-4E695433DCD6}"/>
              </a:ext>
            </a:extLst>
          </p:cNvPr>
          <p:cNvSpPr>
            <a:spLocks noGrp="1"/>
          </p:cNvSpPr>
          <p:nvPr>
            <p:ph type="ftr" sz="quarter" idx="11"/>
          </p:nvPr>
        </p:nvSpPr>
        <p:spPr/>
        <p:txBody>
          <a:bodyPr/>
          <a:lstStyle/>
          <a:p>
            <a:r>
              <a:rPr lang="en-US"/>
              <a:t>ALBERTA SECURITIES COMMISSION</a:t>
            </a:r>
          </a:p>
        </p:txBody>
      </p:sp>
      <p:sp>
        <p:nvSpPr>
          <p:cNvPr id="9" name="Slide Number Placeholder 8">
            <a:extLst>
              <a:ext uri="{FF2B5EF4-FFF2-40B4-BE49-F238E27FC236}">
                <a16:creationId xmlns:a16="http://schemas.microsoft.com/office/drawing/2014/main" id="{1DFCBDB2-440F-7F4C-AB91-7E1FD7CD8610}"/>
              </a:ext>
            </a:extLst>
          </p:cNvPr>
          <p:cNvSpPr>
            <a:spLocks noGrp="1"/>
          </p:cNvSpPr>
          <p:nvPr>
            <p:ph type="sldNum" sz="quarter" idx="12"/>
          </p:nvPr>
        </p:nvSpPr>
        <p:spPr/>
        <p:txBody>
          <a:bodyPr/>
          <a:lstStyle/>
          <a:p>
            <a:fld id="{3637B1C2-63FD-EE40-8434-31C26AE9C35E}" type="slidenum">
              <a:rPr lang="en-US" smtClean="0"/>
              <a:t>‹#›</a:t>
            </a:fld>
            <a:endParaRPr lang="en-US"/>
          </a:p>
        </p:txBody>
      </p:sp>
    </p:spTree>
    <p:extLst>
      <p:ext uri="{BB962C8B-B14F-4D97-AF65-F5344CB8AC3E}">
        <p14:creationId xmlns:p14="http://schemas.microsoft.com/office/powerpoint/2010/main" val="2526188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5C8F-4FDA-8447-9200-59459468F2C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4496702C-549E-C94D-9D30-666EB32DC8ED}"/>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4" name="Footer Placeholder 3">
            <a:extLst>
              <a:ext uri="{FF2B5EF4-FFF2-40B4-BE49-F238E27FC236}">
                <a16:creationId xmlns:a16="http://schemas.microsoft.com/office/drawing/2014/main" id="{5979DBD7-8AE9-E64A-BB0C-54A98EF2799B}"/>
              </a:ext>
            </a:extLst>
          </p:cNvPr>
          <p:cNvSpPr>
            <a:spLocks noGrp="1"/>
          </p:cNvSpPr>
          <p:nvPr>
            <p:ph type="ftr" sz="quarter" idx="11"/>
          </p:nvPr>
        </p:nvSpPr>
        <p:spPr/>
        <p:txBody>
          <a:bodyPr/>
          <a:lstStyle/>
          <a:p>
            <a:r>
              <a:rPr lang="en-US"/>
              <a:t>ALBERTA SECURITIES COMMISSION</a:t>
            </a:r>
          </a:p>
        </p:txBody>
      </p:sp>
      <p:sp>
        <p:nvSpPr>
          <p:cNvPr id="5" name="Slide Number Placeholder 4">
            <a:extLst>
              <a:ext uri="{FF2B5EF4-FFF2-40B4-BE49-F238E27FC236}">
                <a16:creationId xmlns:a16="http://schemas.microsoft.com/office/drawing/2014/main" id="{7289A2E4-8BC8-7B4A-998A-845792B5A61B}"/>
              </a:ext>
            </a:extLst>
          </p:cNvPr>
          <p:cNvSpPr>
            <a:spLocks noGrp="1"/>
          </p:cNvSpPr>
          <p:nvPr>
            <p:ph type="sldNum" sz="quarter" idx="12"/>
          </p:nvPr>
        </p:nvSpPr>
        <p:spPr/>
        <p:txBody>
          <a:bodyPr/>
          <a:lstStyle/>
          <a:p>
            <a:fld id="{3637B1C2-63FD-EE40-8434-31C26AE9C35E}" type="slidenum">
              <a:rPr lang="en-US" smtClean="0"/>
              <a:t>‹#›</a:t>
            </a:fld>
            <a:endParaRPr lang="en-US"/>
          </a:p>
        </p:txBody>
      </p:sp>
    </p:spTree>
    <p:extLst>
      <p:ext uri="{BB962C8B-B14F-4D97-AF65-F5344CB8AC3E}">
        <p14:creationId xmlns:p14="http://schemas.microsoft.com/office/powerpoint/2010/main" val="4096395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32A1-334E-AD45-B7C7-9B441A3BB25A}"/>
              </a:ext>
            </a:extLst>
          </p:cNvPr>
          <p:cNvSpPr>
            <a:spLocks noGrp="1"/>
          </p:cNvSpPr>
          <p:nvPr>
            <p:ph type="title"/>
          </p:nvPr>
        </p:nvSpPr>
        <p:spPr>
          <a:xfrm>
            <a:off x="839788" y="457200"/>
            <a:ext cx="3932237" cy="12168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901F0E68-7A73-7E48-B5E2-3A7E372EB959}"/>
              </a:ext>
            </a:extLst>
          </p:cNvPr>
          <p:cNvSpPr>
            <a:spLocks noGrp="1"/>
          </p:cNvSpPr>
          <p:nvPr>
            <p:ph idx="1"/>
          </p:nvPr>
        </p:nvSpPr>
        <p:spPr>
          <a:xfrm>
            <a:off x="5183188" y="987427"/>
            <a:ext cx="6172200" cy="4873625"/>
          </a:xfrm>
        </p:spPr>
        <p:txBody>
          <a:bodyPr/>
          <a:lstStyle>
            <a:lvl1pPr>
              <a:defRPr sz="21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AC216F-07D7-F540-BF95-20A073D35BF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253E6C8-7642-BC4F-96B9-E944C58EDB67}"/>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6" name="Footer Placeholder 5">
            <a:extLst>
              <a:ext uri="{FF2B5EF4-FFF2-40B4-BE49-F238E27FC236}">
                <a16:creationId xmlns:a16="http://schemas.microsoft.com/office/drawing/2014/main" id="{64DB04E6-6075-534D-AEF6-2406E7B1AF84}"/>
              </a:ext>
            </a:extLst>
          </p:cNvPr>
          <p:cNvSpPr>
            <a:spLocks noGrp="1"/>
          </p:cNvSpPr>
          <p:nvPr>
            <p:ph type="ftr" sz="quarter" idx="11"/>
          </p:nvPr>
        </p:nvSpPr>
        <p:spPr/>
        <p:txBody>
          <a:bodyPr/>
          <a:lstStyle/>
          <a:p>
            <a:r>
              <a:rPr lang="en-US"/>
              <a:t>ALBERTA SECURITIES COMMISSION</a:t>
            </a:r>
          </a:p>
        </p:txBody>
      </p:sp>
      <p:sp>
        <p:nvSpPr>
          <p:cNvPr id="7" name="Slide Number Placeholder 6">
            <a:extLst>
              <a:ext uri="{FF2B5EF4-FFF2-40B4-BE49-F238E27FC236}">
                <a16:creationId xmlns:a16="http://schemas.microsoft.com/office/drawing/2014/main" id="{C74367B5-9FF2-6C4A-A99A-F59F196CCAE6}"/>
              </a:ext>
            </a:extLst>
          </p:cNvPr>
          <p:cNvSpPr>
            <a:spLocks noGrp="1"/>
          </p:cNvSpPr>
          <p:nvPr>
            <p:ph type="sldNum" sz="quarter" idx="12"/>
          </p:nvPr>
        </p:nvSpPr>
        <p:spPr/>
        <p:txBody>
          <a:bodyPr/>
          <a:lstStyle/>
          <a:p>
            <a:fld id="{3637B1C2-63FD-EE40-8434-31C26AE9C35E}" type="slidenum">
              <a:rPr lang="en-US" smtClean="0"/>
              <a:t>‹#›</a:t>
            </a:fld>
            <a:endParaRPr lang="en-US"/>
          </a:p>
        </p:txBody>
      </p:sp>
    </p:spTree>
    <p:extLst>
      <p:ext uri="{BB962C8B-B14F-4D97-AF65-F5344CB8AC3E}">
        <p14:creationId xmlns:p14="http://schemas.microsoft.com/office/powerpoint/2010/main" val="749992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40987-6822-EC45-AB59-FCFF10542DC8}"/>
              </a:ext>
            </a:extLst>
          </p:cNvPr>
          <p:cNvSpPr>
            <a:spLocks noGrp="1"/>
          </p:cNvSpPr>
          <p:nvPr>
            <p:ph type="title"/>
          </p:nvPr>
        </p:nvSpPr>
        <p:spPr>
          <a:xfrm>
            <a:off x="839788" y="457200"/>
            <a:ext cx="3932237" cy="1214846"/>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9BC77AD9-7F83-8246-975E-1DD4DE1945CD}"/>
              </a:ext>
            </a:extLst>
          </p:cNvPr>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4AE6BFFC-A07B-3645-8C03-35B5D3F0026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36E19AD-49C3-5942-8A02-73DF645B1956}"/>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6" name="Footer Placeholder 5">
            <a:extLst>
              <a:ext uri="{FF2B5EF4-FFF2-40B4-BE49-F238E27FC236}">
                <a16:creationId xmlns:a16="http://schemas.microsoft.com/office/drawing/2014/main" id="{15774454-B5F5-F649-BB48-9E17B5C92BB3}"/>
              </a:ext>
            </a:extLst>
          </p:cNvPr>
          <p:cNvSpPr>
            <a:spLocks noGrp="1"/>
          </p:cNvSpPr>
          <p:nvPr>
            <p:ph type="ftr" sz="quarter" idx="11"/>
          </p:nvPr>
        </p:nvSpPr>
        <p:spPr/>
        <p:txBody>
          <a:bodyPr/>
          <a:lstStyle/>
          <a:p>
            <a:r>
              <a:rPr lang="en-US"/>
              <a:t>ALBERTA SECURITIES COMMISSION</a:t>
            </a:r>
          </a:p>
        </p:txBody>
      </p:sp>
      <p:sp>
        <p:nvSpPr>
          <p:cNvPr id="7" name="Slide Number Placeholder 6">
            <a:extLst>
              <a:ext uri="{FF2B5EF4-FFF2-40B4-BE49-F238E27FC236}">
                <a16:creationId xmlns:a16="http://schemas.microsoft.com/office/drawing/2014/main" id="{8F7A4A61-69AA-654C-AB26-7858F173E276}"/>
              </a:ext>
            </a:extLst>
          </p:cNvPr>
          <p:cNvSpPr>
            <a:spLocks noGrp="1"/>
          </p:cNvSpPr>
          <p:nvPr>
            <p:ph type="sldNum" sz="quarter" idx="12"/>
          </p:nvPr>
        </p:nvSpPr>
        <p:spPr/>
        <p:txBody>
          <a:bodyPr/>
          <a:lstStyle/>
          <a:p>
            <a:fld id="{3637B1C2-63FD-EE40-8434-31C26AE9C35E}" type="slidenum">
              <a:rPr lang="en-US" smtClean="0"/>
              <a:t>‹#›</a:t>
            </a:fld>
            <a:endParaRPr lang="en-US"/>
          </a:p>
        </p:txBody>
      </p:sp>
    </p:spTree>
    <p:extLst>
      <p:ext uri="{BB962C8B-B14F-4D97-AF65-F5344CB8AC3E}">
        <p14:creationId xmlns:p14="http://schemas.microsoft.com/office/powerpoint/2010/main" val="1237489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10848-4B66-FC46-B986-D089E3F412DB}"/>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0A9C01FF-DE82-8F4D-B1C8-BC3595E3AF22}"/>
              </a:ext>
            </a:extLst>
          </p:cNvPr>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A89A613-1CFC-874F-BE79-9DA0E5B93F9B}"/>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5" name="Footer Placeholder 4">
            <a:extLst>
              <a:ext uri="{FF2B5EF4-FFF2-40B4-BE49-F238E27FC236}">
                <a16:creationId xmlns:a16="http://schemas.microsoft.com/office/drawing/2014/main" id="{91DF062E-65AC-BB40-A65B-A5E53023D2FF}"/>
              </a:ext>
            </a:extLst>
          </p:cNvPr>
          <p:cNvSpPr>
            <a:spLocks noGrp="1"/>
          </p:cNvSpPr>
          <p:nvPr>
            <p:ph type="ftr" sz="quarter" idx="11"/>
          </p:nvPr>
        </p:nvSpPr>
        <p:spPr/>
        <p:txBody>
          <a:bodyPr/>
          <a:lstStyle/>
          <a:p>
            <a:r>
              <a:rPr lang="en-US"/>
              <a:t>ALBERTA SECURITIES COMMISSION</a:t>
            </a:r>
          </a:p>
        </p:txBody>
      </p:sp>
      <p:sp>
        <p:nvSpPr>
          <p:cNvPr id="6" name="Slide Number Placeholder 5">
            <a:extLst>
              <a:ext uri="{FF2B5EF4-FFF2-40B4-BE49-F238E27FC236}">
                <a16:creationId xmlns:a16="http://schemas.microsoft.com/office/drawing/2014/main" id="{038B47D2-8736-E748-A58C-932D883EE804}"/>
              </a:ext>
            </a:extLst>
          </p:cNvPr>
          <p:cNvSpPr>
            <a:spLocks noGrp="1"/>
          </p:cNvSpPr>
          <p:nvPr>
            <p:ph type="sldNum" sz="quarter" idx="12"/>
          </p:nvPr>
        </p:nvSpPr>
        <p:spPr/>
        <p:txBody>
          <a:bodyPr/>
          <a:lstStyle/>
          <a:p>
            <a:fld id="{3637B1C2-63FD-EE40-8434-31C26AE9C35E}" type="slidenum">
              <a:rPr lang="en-US" smtClean="0"/>
              <a:t>‹#›</a:t>
            </a:fld>
            <a:endParaRPr lang="en-US"/>
          </a:p>
        </p:txBody>
      </p:sp>
    </p:spTree>
    <p:extLst>
      <p:ext uri="{BB962C8B-B14F-4D97-AF65-F5344CB8AC3E}">
        <p14:creationId xmlns:p14="http://schemas.microsoft.com/office/powerpoint/2010/main" val="1028297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63520-FED9-0D41-AB8B-02A137EF2765}"/>
              </a:ext>
            </a:extLst>
          </p:cNvPr>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DECDF27A-E095-3B4F-854E-D56DAADBD108}"/>
              </a:ext>
            </a:extLst>
          </p:cNvPr>
          <p:cNvSpPr>
            <a:spLocks noGrp="1"/>
          </p:cNvSpPr>
          <p:nvPr>
            <p:ph type="body" orient="vert" idx="1"/>
          </p:nvPr>
        </p:nvSpPr>
        <p:spPr>
          <a:xfrm>
            <a:off x="838201"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EA46D9-4E3F-1B41-964D-7BBD66843D39}"/>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5" name="Footer Placeholder 4">
            <a:extLst>
              <a:ext uri="{FF2B5EF4-FFF2-40B4-BE49-F238E27FC236}">
                <a16:creationId xmlns:a16="http://schemas.microsoft.com/office/drawing/2014/main" id="{A93F3023-1CBA-E844-93B3-B59255997129}"/>
              </a:ext>
            </a:extLst>
          </p:cNvPr>
          <p:cNvSpPr>
            <a:spLocks noGrp="1"/>
          </p:cNvSpPr>
          <p:nvPr>
            <p:ph type="ftr" sz="quarter" idx="11"/>
          </p:nvPr>
        </p:nvSpPr>
        <p:spPr/>
        <p:txBody>
          <a:bodyPr/>
          <a:lstStyle/>
          <a:p>
            <a:r>
              <a:rPr lang="en-US"/>
              <a:t>ALBERTA SECURITIES COMMISSION</a:t>
            </a:r>
          </a:p>
        </p:txBody>
      </p:sp>
      <p:sp>
        <p:nvSpPr>
          <p:cNvPr id="6" name="Slide Number Placeholder 5">
            <a:extLst>
              <a:ext uri="{FF2B5EF4-FFF2-40B4-BE49-F238E27FC236}">
                <a16:creationId xmlns:a16="http://schemas.microsoft.com/office/drawing/2014/main" id="{3A53567C-0F5E-254F-9C9E-B080B08BA9E7}"/>
              </a:ext>
            </a:extLst>
          </p:cNvPr>
          <p:cNvSpPr>
            <a:spLocks noGrp="1"/>
          </p:cNvSpPr>
          <p:nvPr>
            <p:ph type="sldNum" sz="quarter" idx="12"/>
          </p:nvPr>
        </p:nvSpPr>
        <p:spPr/>
        <p:txBody>
          <a:bodyPr/>
          <a:lstStyle/>
          <a:p>
            <a:fld id="{3637B1C2-63FD-EE40-8434-31C26AE9C35E}" type="slidenum">
              <a:rPr lang="en-US" smtClean="0"/>
              <a:t>‹#›</a:t>
            </a:fld>
            <a:endParaRPr lang="en-US"/>
          </a:p>
        </p:txBody>
      </p:sp>
    </p:spTree>
    <p:extLst>
      <p:ext uri="{BB962C8B-B14F-4D97-AF65-F5344CB8AC3E}">
        <p14:creationId xmlns:p14="http://schemas.microsoft.com/office/powerpoint/2010/main" val="3600899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DAE1B3-9EEA-7745-9E50-222F3B56BC66}"/>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C0C8FE3-479D-A644-8F55-4AC2608DA7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EF8B43-F398-214E-B3E8-1F2398CD605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750">
                <a:solidFill>
                  <a:schemeClr val="tx1">
                    <a:tint val="75000"/>
                  </a:schemeClr>
                </a:solidFill>
              </a:defRPr>
            </a:lvl1pPr>
          </a:lstStyle>
          <a:p>
            <a:r>
              <a:rPr lang="en-CA" dirty="0" smtClean="0"/>
              <a:t>DATE</a:t>
            </a:r>
            <a:endParaRPr lang="en-US" dirty="0"/>
          </a:p>
        </p:txBody>
      </p:sp>
      <p:sp>
        <p:nvSpPr>
          <p:cNvPr id="5" name="Footer Placeholder 4">
            <a:extLst>
              <a:ext uri="{FF2B5EF4-FFF2-40B4-BE49-F238E27FC236}">
                <a16:creationId xmlns:a16="http://schemas.microsoft.com/office/drawing/2014/main" id="{7505BC8C-61A2-AE46-AE1A-5C1F6C80BDC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750">
                <a:solidFill>
                  <a:schemeClr val="tx1">
                    <a:tint val="75000"/>
                  </a:schemeClr>
                </a:solidFill>
              </a:defRPr>
            </a:lvl1pPr>
          </a:lstStyle>
          <a:p>
            <a:r>
              <a:rPr lang="en-US"/>
              <a:t>ALBERTA SECURITIES COMMISSION</a:t>
            </a:r>
          </a:p>
        </p:txBody>
      </p:sp>
      <p:sp>
        <p:nvSpPr>
          <p:cNvPr id="6" name="Slide Number Placeholder 5">
            <a:extLst>
              <a:ext uri="{FF2B5EF4-FFF2-40B4-BE49-F238E27FC236}">
                <a16:creationId xmlns:a16="http://schemas.microsoft.com/office/drawing/2014/main" id="{59ACBB15-276C-CD44-840A-DC40927454E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750">
                <a:solidFill>
                  <a:schemeClr val="tx1">
                    <a:tint val="75000"/>
                  </a:schemeClr>
                </a:solidFill>
              </a:defRPr>
            </a:lvl1pPr>
          </a:lstStyle>
          <a:p>
            <a:fld id="{3637B1C2-63FD-EE40-8434-31C26AE9C35E}" type="slidenum">
              <a:rPr lang="en-US" smtClean="0"/>
              <a:pPr/>
              <a:t>‹#›</a:t>
            </a:fld>
            <a:endParaRPr lang="en-US"/>
          </a:p>
        </p:txBody>
      </p:sp>
      <p:cxnSp>
        <p:nvCxnSpPr>
          <p:cNvPr id="8" name="Straight Connector 7">
            <a:extLst>
              <a:ext uri="{FF2B5EF4-FFF2-40B4-BE49-F238E27FC236}">
                <a16:creationId xmlns:a16="http://schemas.microsoft.com/office/drawing/2014/main" id="{E512CD0C-99D1-9948-AC68-1F5CA4196A87}"/>
              </a:ext>
            </a:extLst>
          </p:cNvPr>
          <p:cNvCxnSpPr>
            <a:cxnSpLocks/>
          </p:cNvCxnSpPr>
          <p:nvPr userDrawn="1"/>
        </p:nvCxnSpPr>
        <p:spPr>
          <a:xfrm>
            <a:off x="838200" y="6265819"/>
            <a:ext cx="10515600" cy="0"/>
          </a:xfrm>
          <a:prstGeom prst="line">
            <a:avLst/>
          </a:prstGeom>
          <a:ln w="19050">
            <a:solidFill>
              <a:srgbClr val="B78C3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3B9F992-2FFD-884D-B809-039997432831}"/>
              </a:ext>
            </a:extLst>
          </p:cNvPr>
          <p:cNvPicPr>
            <a:picLocks noChangeAspect="1"/>
          </p:cNvPicPr>
          <p:nvPr userDrawn="1"/>
        </p:nvPicPr>
        <p:blipFill>
          <a:blip r:embed="rId13"/>
          <a:stretch>
            <a:fillRect/>
          </a:stretch>
        </p:blipFill>
        <p:spPr>
          <a:xfrm>
            <a:off x="0" y="0"/>
            <a:ext cx="355600" cy="1524000"/>
          </a:xfrm>
          <a:prstGeom prst="rect">
            <a:avLst/>
          </a:prstGeom>
        </p:spPr>
      </p:pic>
    </p:spTree>
    <p:extLst>
      <p:ext uri="{BB962C8B-B14F-4D97-AF65-F5344CB8AC3E}">
        <p14:creationId xmlns:p14="http://schemas.microsoft.com/office/powerpoint/2010/main" val="132887462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p:txStyles>
    <p:titleStyle>
      <a:lvl1pPr algn="l" defTabSz="685800" rtl="0" eaLnBrk="1" latinLnBrk="0" hangingPunct="1">
        <a:lnSpc>
          <a:spcPct val="90000"/>
        </a:lnSpc>
        <a:spcBef>
          <a:spcPct val="0"/>
        </a:spcBef>
        <a:buNone/>
        <a:defRPr sz="2700" kern="1200">
          <a:solidFill>
            <a:srgbClr val="43506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58595B"/>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58595B"/>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58595B"/>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58595B"/>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58595B"/>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hyperlink" Target="mailto:NewEconomy@asc.c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3C067-538C-1B43-B9A9-CBCB3A4920CA}"/>
              </a:ext>
            </a:extLst>
          </p:cNvPr>
          <p:cNvSpPr>
            <a:spLocks noGrp="1"/>
          </p:cNvSpPr>
          <p:nvPr>
            <p:ph type="title"/>
          </p:nvPr>
        </p:nvSpPr>
        <p:spPr/>
        <p:txBody>
          <a:bodyPr>
            <a:normAutofit/>
          </a:bodyPr>
          <a:lstStyle/>
          <a:p>
            <a:r>
              <a:rPr lang="en-CA" sz="3300" dirty="0"/>
              <a:t>Raising capital for private businesses</a:t>
            </a:r>
            <a:endParaRPr lang="en-US" sz="3300" dirty="0"/>
          </a:p>
        </p:txBody>
      </p:sp>
      <p:graphicFrame>
        <p:nvGraphicFramePr>
          <p:cNvPr id="7" name="Content Placeholder 6">
            <a:extLst>
              <a:ext uri="{FF2B5EF4-FFF2-40B4-BE49-F238E27FC236}">
                <a16:creationId xmlns:a16="http://schemas.microsoft.com/office/drawing/2014/main" id="{7512AFA8-3EE0-3647-B178-6F0784EDA0D6}"/>
              </a:ext>
            </a:extLst>
          </p:cNvPr>
          <p:cNvGraphicFramePr>
            <a:graphicFrameLocks noGrp="1"/>
          </p:cNvGraphicFramePr>
          <p:nvPr>
            <p:ph idx="1"/>
            <p:extLst>
              <p:ext uri="{D42A27DB-BD31-4B8C-83A1-F6EECF244321}">
                <p14:modId xmlns:p14="http://schemas.microsoft.com/office/powerpoint/2010/main" val="3065480991"/>
              </p:ext>
            </p:extLst>
          </p:nvPr>
        </p:nvGraphicFramePr>
        <p:xfrm>
          <a:off x="854015" y="1459177"/>
          <a:ext cx="7375585" cy="4608068"/>
        </p:xfrm>
        <a:graphic>
          <a:graphicData uri="http://schemas.openxmlformats.org/drawingml/2006/table">
            <a:tbl>
              <a:tblPr firstRow="1" bandRow="1">
                <a:tableStyleId>{F5AB1C69-6EDB-4FF4-983F-18BD219EF322}</a:tableStyleId>
              </a:tblPr>
              <a:tblGrid>
                <a:gridCol w="2305880">
                  <a:extLst>
                    <a:ext uri="{9D8B030D-6E8A-4147-A177-3AD203B41FA5}">
                      <a16:colId xmlns:a16="http://schemas.microsoft.com/office/drawing/2014/main" val="1408369005"/>
                    </a:ext>
                  </a:extLst>
                </a:gridCol>
                <a:gridCol w="5069705">
                  <a:extLst>
                    <a:ext uri="{9D8B030D-6E8A-4147-A177-3AD203B41FA5}">
                      <a16:colId xmlns:a16="http://schemas.microsoft.com/office/drawing/2014/main" val="881652715"/>
                    </a:ext>
                  </a:extLst>
                </a:gridCol>
              </a:tblGrid>
              <a:tr h="4097403">
                <a:tc>
                  <a:txBody>
                    <a:bodyPr/>
                    <a:lstStyle/>
                    <a:p>
                      <a:pPr>
                        <a:lnSpc>
                          <a:spcPct val="150000"/>
                        </a:lnSpc>
                      </a:pPr>
                      <a:endParaRPr lang="en-US" sz="1800" dirty="0"/>
                    </a:p>
                    <a:p>
                      <a:pPr>
                        <a:lnSpc>
                          <a:spcPct val="150000"/>
                        </a:lnSpc>
                      </a:pPr>
                      <a:endParaRPr lang="en-US" sz="1800" dirty="0"/>
                    </a:p>
                    <a:p>
                      <a:pPr>
                        <a:lnSpc>
                          <a:spcPct val="150000"/>
                        </a:lnSpc>
                      </a:pPr>
                      <a:endParaRPr lang="en-US" sz="1800" dirty="0"/>
                    </a:p>
                    <a:p>
                      <a:pPr>
                        <a:lnSpc>
                          <a:spcPct val="150000"/>
                        </a:lnSpc>
                      </a:pPr>
                      <a:endParaRPr lang="en-US" sz="1800" dirty="0"/>
                    </a:p>
                    <a:p>
                      <a:pPr>
                        <a:lnSpc>
                          <a:spcPct val="150000"/>
                        </a:lnSpc>
                      </a:pPr>
                      <a:endParaRPr lang="en-US" sz="1800" dirty="0"/>
                    </a:p>
                    <a:p>
                      <a:pPr>
                        <a:lnSpc>
                          <a:spcPct val="150000"/>
                        </a:lnSpc>
                      </a:pPr>
                      <a:endParaRPr lang="en-US" sz="1800" dirty="0"/>
                    </a:p>
                    <a:p>
                      <a:pPr>
                        <a:lnSpc>
                          <a:spcPct val="150000"/>
                        </a:lnSpc>
                      </a:pPr>
                      <a:endParaRPr lang="en-US" sz="1800" dirty="0"/>
                    </a:p>
                  </a:txBody>
                  <a:tcPr marL="68580" marR="68580" marT="34290" marB="34290">
                    <a:solidFill>
                      <a:schemeClr val="accent2"/>
                    </a:solidFill>
                  </a:tcPr>
                </a:tc>
                <a:tc>
                  <a:txBody>
                    <a:bodyPr/>
                    <a:lstStyle/>
                    <a:p>
                      <a:pPr algn="ctr">
                        <a:buNone/>
                      </a:pPr>
                      <a:endParaRPr lang="en-US" sz="2000" b="1" dirty="0" smtClean="0"/>
                    </a:p>
                    <a:p>
                      <a:pPr algn="ctr">
                        <a:buNone/>
                      </a:pPr>
                      <a:r>
                        <a:rPr lang="en-US" sz="2800" b="1" dirty="0" smtClean="0">
                          <a:latin typeface="+mj-lt"/>
                        </a:rPr>
                        <a:t>Family, Friends and Business Associates Exemption</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CA" sz="1800" dirty="0" smtClean="0">
                        <a:solidFill>
                          <a:schemeClr val="bg1"/>
                        </a:solidFill>
                        <a:latin typeface="+mj-lt"/>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CA" sz="1600" dirty="0" smtClean="0">
                        <a:solidFill>
                          <a:schemeClr val="bg1"/>
                        </a:solidFill>
                        <a:latin typeface="+mj-lt"/>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CA" sz="1600" dirty="0" smtClean="0">
                        <a:solidFill>
                          <a:schemeClr val="bg1"/>
                        </a:solidFill>
                        <a:latin typeface="+mj-lt"/>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CA" sz="1600" dirty="0" smtClean="0">
                        <a:solidFill>
                          <a:schemeClr val="bg1"/>
                        </a:solidFill>
                        <a:latin typeface="+mj-lt"/>
                        <a:cs typeface="Arial" panose="020B0604020202020204" pitchFamily="34" charset="0"/>
                      </a:endParaRPr>
                    </a:p>
                    <a:p>
                      <a:pPr marL="0" indent="0">
                        <a:buNone/>
                      </a:pPr>
                      <a:r>
                        <a:rPr lang="en-US" sz="1600" b="1" dirty="0" smtClean="0">
                          <a:solidFill>
                            <a:schemeClr val="bg1"/>
                          </a:solidFill>
                          <a:latin typeface="+mj-lt"/>
                        </a:rPr>
                        <a:t>This video provides only general introductory information. Please don’t rely on it as legal advice! </a:t>
                      </a:r>
                    </a:p>
                    <a:p>
                      <a:pPr marL="0" indent="0">
                        <a:buNone/>
                      </a:pPr>
                      <a:endParaRPr lang="en-US" sz="1600" b="1" dirty="0" smtClean="0">
                        <a:solidFill>
                          <a:schemeClr val="bg1"/>
                        </a:solidFill>
                        <a:latin typeface="+mj-lt"/>
                      </a:endParaRPr>
                    </a:p>
                    <a:p>
                      <a:pPr marL="0" indent="0">
                        <a:buNone/>
                      </a:pPr>
                      <a:r>
                        <a:rPr lang="en-US" sz="1600" b="1" dirty="0" smtClean="0">
                          <a:solidFill>
                            <a:schemeClr val="bg1"/>
                          </a:solidFill>
                          <a:latin typeface="+mj-lt"/>
                        </a:rPr>
                        <a:t>Refer to the specific provisions of Alberta securities laws and/or engage qualified legal counsel</a:t>
                      </a:r>
                      <a:r>
                        <a:rPr lang="en-US" sz="1600" b="1" dirty="0" smtClean="0">
                          <a:solidFill>
                            <a:schemeClr val="bg1"/>
                          </a:solidFill>
                        </a:rPr>
                        <a:t>.  </a:t>
                      </a:r>
                    </a:p>
                    <a:p>
                      <a:pPr marL="0" marR="0" lvl="0" indent="0" algn="l" defTabSz="457200" rtl="0" eaLnBrk="1" fontAlgn="base" latinLnBrk="0" hangingPunct="1">
                        <a:lnSpc>
                          <a:spcPct val="100000"/>
                        </a:lnSpc>
                        <a:spcBef>
                          <a:spcPct val="20000"/>
                        </a:spcBef>
                        <a:spcAft>
                          <a:spcPct val="0"/>
                        </a:spcAft>
                        <a:buClrTx/>
                        <a:buSzTx/>
                        <a:buFont typeface="Wingdings" pitchFamily="2" charset="2"/>
                        <a:buNone/>
                        <a:tabLst/>
                        <a:defRPr/>
                      </a:pPr>
                      <a:endParaRPr kumimoji="0" lang="en-CA" sz="1600" b="0" i="0" u="none" strike="noStrike" kern="1200" cap="none" spc="0" normalizeH="0" baseline="0" noProof="0" dirty="0" smtClean="0">
                        <a:ln>
                          <a:noFill/>
                        </a:ln>
                        <a:solidFill>
                          <a:schemeClr val="bg1"/>
                        </a:solidFill>
                        <a:effectLst/>
                        <a:uLnTx/>
                        <a:uFillTx/>
                        <a:latin typeface="+mj-l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CA" sz="1800" dirty="0">
                        <a:solidFill>
                          <a:schemeClr val="bg1"/>
                        </a:solidFill>
                        <a:latin typeface="Arial" panose="020B0604020202020204" pitchFamily="34" charset="0"/>
                        <a:cs typeface="Arial" panose="020B0604020202020204" pitchFamily="34" charset="0"/>
                      </a:endParaRPr>
                    </a:p>
                  </a:txBody>
                  <a:tcPr marL="68580" marR="68580" marT="34290" marB="34290">
                    <a:solidFill>
                      <a:srgbClr val="58595B"/>
                    </a:solidFill>
                  </a:tcPr>
                </a:tc>
                <a:extLst>
                  <a:ext uri="{0D108BD9-81ED-4DB2-BD59-A6C34878D82A}">
                    <a16:rowId xmlns:a16="http://schemas.microsoft.com/office/drawing/2014/main" val="2479189385"/>
                  </a:ext>
                </a:extLst>
              </a:tr>
            </a:tbl>
          </a:graphicData>
        </a:graphic>
      </p:graphicFrame>
      <p:sp>
        <p:nvSpPr>
          <p:cNvPr id="4" name="Date Placeholder 3">
            <a:extLst>
              <a:ext uri="{FF2B5EF4-FFF2-40B4-BE49-F238E27FC236}">
                <a16:creationId xmlns:a16="http://schemas.microsoft.com/office/drawing/2014/main" id="{92B5BA01-E009-5E44-AAD8-E8F14C8AC439}"/>
              </a:ext>
            </a:extLst>
          </p:cNvPr>
          <p:cNvSpPr>
            <a:spLocks noGrp="1"/>
          </p:cNvSpPr>
          <p:nvPr>
            <p:ph type="dt" sz="half" idx="10"/>
          </p:nvPr>
        </p:nvSpPr>
        <p:spPr/>
        <p:txBody>
          <a:bodyPr/>
          <a:lstStyle/>
          <a:p>
            <a:pPr defTabSz="685800"/>
            <a:r>
              <a:rPr lang="en-US" dirty="0" smtClean="0">
                <a:solidFill>
                  <a:srgbClr val="000000">
                    <a:tint val="75000"/>
                  </a:srgbClr>
                </a:solidFill>
                <a:latin typeface="Arial" panose="020B0604020202020204"/>
              </a:rPr>
              <a:t>2020</a:t>
            </a:r>
            <a:endParaRPr lang="en-US" dirty="0">
              <a:solidFill>
                <a:srgbClr val="000000">
                  <a:tint val="75000"/>
                </a:srgbClr>
              </a:solidFill>
              <a:latin typeface="Arial" panose="020B0604020202020204"/>
            </a:endParaRPr>
          </a:p>
        </p:txBody>
      </p:sp>
      <p:sp>
        <p:nvSpPr>
          <p:cNvPr id="5" name="Footer Placeholder 4">
            <a:extLst>
              <a:ext uri="{FF2B5EF4-FFF2-40B4-BE49-F238E27FC236}">
                <a16:creationId xmlns:a16="http://schemas.microsoft.com/office/drawing/2014/main" id="{732476F9-DB8B-C643-981D-E0ABAD60CF37}"/>
              </a:ext>
            </a:extLst>
          </p:cNvPr>
          <p:cNvSpPr>
            <a:spLocks noGrp="1"/>
          </p:cNvSpPr>
          <p:nvPr>
            <p:ph type="ftr" sz="quarter" idx="11"/>
          </p:nvPr>
        </p:nvSpPr>
        <p:spPr/>
        <p:txBody>
          <a:bodyPr/>
          <a:lstStyle/>
          <a:p>
            <a:pPr defTabSz="685800"/>
            <a:r>
              <a:rPr lang="en-US" dirty="0">
                <a:solidFill>
                  <a:srgbClr val="000000">
                    <a:tint val="75000"/>
                  </a:srgbClr>
                </a:solidFill>
                <a:latin typeface="Arial" panose="020B0604020202020204"/>
              </a:rPr>
              <a:t>ALBERTA SECURITIES COMMISSION</a:t>
            </a:r>
          </a:p>
        </p:txBody>
      </p:sp>
      <p:sp>
        <p:nvSpPr>
          <p:cNvPr id="6" name="Slide Number Placeholder 5">
            <a:extLst>
              <a:ext uri="{FF2B5EF4-FFF2-40B4-BE49-F238E27FC236}">
                <a16:creationId xmlns:a16="http://schemas.microsoft.com/office/drawing/2014/main" id="{67252AA4-5DFA-A24E-BC13-7E79498B8B97}"/>
              </a:ext>
            </a:extLst>
          </p:cNvPr>
          <p:cNvSpPr>
            <a:spLocks noGrp="1"/>
          </p:cNvSpPr>
          <p:nvPr>
            <p:ph type="sldNum" sz="quarter" idx="12"/>
          </p:nvPr>
        </p:nvSpPr>
        <p:spPr/>
        <p:txBody>
          <a:bodyPr/>
          <a:lstStyle/>
          <a:p>
            <a:pPr defTabSz="685800"/>
            <a:fld id="{3637B1C2-63FD-EE40-8434-31C26AE9C35E}" type="slidenum">
              <a:rPr lang="en-US">
                <a:solidFill>
                  <a:srgbClr val="000000">
                    <a:tint val="75000"/>
                  </a:srgbClr>
                </a:solidFill>
                <a:latin typeface="Arial" panose="020B0604020202020204"/>
              </a:rPr>
              <a:pPr defTabSz="685800"/>
              <a:t>1</a:t>
            </a:fld>
            <a:endParaRPr lang="en-US" dirty="0">
              <a:solidFill>
                <a:srgbClr val="000000">
                  <a:tint val="75000"/>
                </a:srgbClr>
              </a:solidFill>
              <a:latin typeface="Arial" panose="020B0604020202020204"/>
            </a:endParaRPr>
          </a:p>
        </p:txBody>
      </p:sp>
      <p:pic>
        <p:nvPicPr>
          <p:cNvPr id="8" name="Picture 7"/>
          <p:cNvPicPr>
            <a:picLocks noChangeAspect="1"/>
          </p:cNvPicPr>
          <p:nvPr/>
        </p:nvPicPr>
        <p:blipFill>
          <a:blip r:embed="rId4"/>
          <a:stretch>
            <a:fillRect/>
          </a:stretch>
        </p:blipFill>
        <p:spPr>
          <a:xfrm>
            <a:off x="1295400" y="2133600"/>
            <a:ext cx="1691925" cy="3565653"/>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3" name="Picture 2"/>
          <p:cNvPicPr>
            <a:picLocks noChangeAspect="1"/>
          </p:cNvPicPr>
          <p:nvPr/>
        </p:nvPicPr>
        <p:blipFill>
          <a:blip r:embed="rId6"/>
          <a:stretch>
            <a:fillRect/>
          </a:stretch>
        </p:blipFill>
        <p:spPr>
          <a:xfrm>
            <a:off x="8229600" y="126820"/>
            <a:ext cx="3810000" cy="1428750"/>
          </a:xfrm>
          <a:prstGeom prst="rect">
            <a:avLst/>
          </a:prstGeom>
        </p:spPr>
      </p:pic>
    </p:spTree>
    <p:extLst>
      <p:ext uri="{BB962C8B-B14F-4D97-AF65-F5344CB8AC3E}">
        <p14:creationId xmlns:p14="http://schemas.microsoft.com/office/powerpoint/2010/main" val="3652686424"/>
      </p:ext>
    </p:extLst>
  </p:cSld>
  <p:clrMapOvr>
    <a:masterClrMapping/>
  </p:clrMapOvr>
  <mc:AlternateContent xmlns:mc="http://schemas.openxmlformats.org/markup-compatibility/2006" xmlns:p14="http://schemas.microsoft.com/office/powerpoint/2010/main">
    <mc:Choice Requires="p14">
      <p:transition spd="slow" p14:dur="2000" advTm="24967"/>
    </mc:Choice>
    <mc:Fallback xmlns="">
      <p:transition spd="slow" advTm="24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9600926"/>
      </p:ext>
    </p:extLst>
  </p:cSld>
  <p:clrMapOvr>
    <a:masterClrMapping/>
  </p:clrMapOvr>
  <mc:AlternateContent xmlns:mc="http://schemas.openxmlformats.org/markup-compatibility/2006" xmlns:p14="http://schemas.microsoft.com/office/powerpoint/2010/main">
    <mc:Choice Requires="p14">
      <p:transition spd="slow" p14:dur="2000" advTm="3920"/>
    </mc:Choice>
    <mc:Fallback xmlns="">
      <p:transition spd="slow" advTm="3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AA25-C956-6F4F-85CE-5FC9C09C226B}"/>
              </a:ext>
            </a:extLst>
          </p:cNvPr>
          <p:cNvSpPr>
            <a:spLocks noGrp="1"/>
          </p:cNvSpPr>
          <p:nvPr>
            <p:ph type="title"/>
          </p:nvPr>
        </p:nvSpPr>
        <p:spPr/>
        <p:txBody>
          <a:bodyPr/>
          <a:lstStyle/>
          <a:p>
            <a:r>
              <a:rPr lang="en-CA" dirty="0"/>
              <a:t>Common Capital Raising Exemptions</a:t>
            </a:r>
            <a:endParaRPr lang="en-US" dirty="0"/>
          </a:p>
        </p:txBody>
      </p:sp>
      <p:sp>
        <p:nvSpPr>
          <p:cNvPr id="3" name="Content Placeholder 2">
            <a:extLst>
              <a:ext uri="{FF2B5EF4-FFF2-40B4-BE49-F238E27FC236}">
                <a16:creationId xmlns:a16="http://schemas.microsoft.com/office/drawing/2014/main" id="{7BF89B24-DE4B-F945-B8CA-541F2BEEFE24}"/>
              </a:ext>
            </a:extLst>
          </p:cNvPr>
          <p:cNvSpPr>
            <a:spLocks noGrp="1"/>
          </p:cNvSpPr>
          <p:nvPr>
            <p:ph idx="1"/>
          </p:nvPr>
        </p:nvSpPr>
        <p:spPr/>
        <p:txBody>
          <a:bodyPr>
            <a:normAutofit/>
          </a:bodyPr>
          <a:lstStyle/>
          <a:p>
            <a:r>
              <a:rPr lang="en-US" dirty="0">
                <a:solidFill>
                  <a:schemeClr val="tx1"/>
                </a:solidFill>
                <a:latin typeface="+mj-lt"/>
              </a:rPr>
              <a:t>We recommend watching the introductory video in this series “Introduction to navigating securities laws for small business” prior to watching this video  </a:t>
            </a:r>
          </a:p>
          <a:p>
            <a:endParaRPr lang="en-US" dirty="0">
              <a:solidFill>
                <a:schemeClr val="tx1"/>
              </a:solidFill>
              <a:latin typeface="+mj-lt"/>
            </a:endParaRPr>
          </a:p>
          <a:p>
            <a:r>
              <a:rPr lang="en-US" dirty="0">
                <a:solidFill>
                  <a:schemeClr val="tx1"/>
                </a:solidFill>
                <a:latin typeface="+mj-lt"/>
              </a:rPr>
              <a:t>Some of most commonly relied upon prospectus exemptions by small businesses for capital raising are:</a:t>
            </a:r>
          </a:p>
          <a:p>
            <a:endParaRPr lang="en-US" dirty="0">
              <a:solidFill>
                <a:schemeClr val="tx1"/>
              </a:solidFill>
              <a:latin typeface="+mj-lt"/>
            </a:endParaRPr>
          </a:p>
          <a:p>
            <a:pPr marL="1077913" indent="-363538"/>
            <a:r>
              <a:rPr lang="en-US" dirty="0">
                <a:solidFill>
                  <a:schemeClr val="tx1"/>
                </a:solidFill>
                <a:latin typeface="+mj-lt"/>
              </a:rPr>
              <a:t>Accredited investor exemption</a:t>
            </a:r>
          </a:p>
          <a:p>
            <a:pPr marL="1077913" indent="-363538"/>
            <a:r>
              <a:rPr lang="en-US" dirty="0">
                <a:solidFill>
                  <a:schemeClr val="tx1"/>
                </a:solidFill>
                <a:latin typeface="+mj-lt"/>
              </a:rPr>
              <a:t>Private issuer exemption</a:t>
            </a:r>
          </a:p>
          <a:p>
            <a:pPr marL="1077913" indent="-363538"/>
            <a:r>
              <a:rPr lang="en-US" dirty="0">
                <a:solidFill>
                  <a:srgbClr val="FF0000"/>
                </a:solidFill>
                <a:latin typeface="+mj-lt"/>
              </a:rPr>
              <a:t>Family, close personal friends and close business associates exemption</a:t>
            </a:r>
          </a:p>
          <a:p>
            <a:pPr marL="1077913" indent="-363538"/>
            <a:r>
              <a:rPr lang="en-US" dirty="0">
                <a:solidFill>
                  <a:schemeClr val="tx1"/>
                </a:solidFill>
                <a:latin typeface="+mj-lt"/>
              </a:rPr>
              <a:t>Offering memorandum exemption</a:t>
            </a:r>
          </a:p>
          <a:p>
            <a:pPr marL="1077913" indent="-363538"/>
            <a:r>
              <a:rPr lang="en-US" dirty="0">
                <a:solidFill>
                  <a:schemeClr val="tx1"/>
                </a:solidFill>
                <a:latin typeface="+mj-lt"/>
              </a:rPr>
              <a:t>Crowdfunding options</a:t>
            </a:r>
          </a:p>
        </p:txBody>
      </p:sp>
      <p:sp>
        <p:nvSpPr>
          <p:cNvPr id="4" name="Date Placeholder 3">
            <a:extLst>
              <a:ext uri="{FF2B5EF4-FFF2-40B4-BE49-F238E27FC236}">
                <a16:creationId xmlns:a16="http://schemas.microsoft.com/office/drawing/2014/main" id="{8D4DC377-8B83-8A49-A2A8-79982B38BD69}"/>
              </a:ext>
            </a:extLst>
          </p:cNvPr>
          <p:cNvSpPr>
            <a:spLocks noGrp="1"/>
          </p:cNvSpPr>
          <p:nvPr>
            <p:ph type="dt" sz="half" idx="10"/>
          </p:nvPr>
        </p:nvSpPr>
        <p:spPr/>
        <p:txBody>
          <a:bodyPr/>
          <a:lstStyle/>
          <a:p>
            <a:pPr defTabSz="685800"/>
            <a:r>
              <a:rPr lang="en-CA" dirty="0">
                <a:solidFill>
                  <a:srgbClr val="000000">
                    <a:tint val="75000"/>
                  </a:srgbClr>
                </a:solidFill>
                <a:latin typeface="Arial" panose="020B0604020202020204"/>
              </a:rPr>
              <a:t>2020</a:t>
            </a:r>
            <a:endParaRPr lang="en-US" dirty="0">
              <a:solidFill>
                <a:srgbClr val="000000">
                  <a:tint val="75000"/>
                </a:srgbClr>
              </a:solidFill>
              <a:latin typeface="Arial" panose="020B0604020202020204"/>
            </a:endParaRPr>
          </a:p>
        </p:txBody>
      </p:sp>
      <p:sp>
        <p:nvSpPr>
          <p:cNvPr id="5" name="Footer Placeholder 4">
            <a:extLst>
              <a:ext uri="{FF2B5EF4-FFF2-40B4-BE49-F238E27FC236}">
                <a16:creationId xmlns:a16="http://schemas.microsoft.com/office/drawing/2014/main" id="{22FBCF2B-8AFC-6A40-AD33-F8DF1F675227}"/>
              </a:ext>
            </a:extLst>
          </p:cNvPr>
          <p:cNvSpPr>
            <a:spLocks noGrp="1"/>
          </p:cNvSpPr>
          <p:nvPr>
            <p:ph type="ftr" sz="quarter" idx="11"/>
          </p:nvPr>
        </p:nvSpPr>
        <p:spPr/>
        <p:txBody>
          <a:bodyPr/>
          <a:lstStyle/>
          <a:p>
            <a:pPr defTabSz="685800"/>
            <a:r>
              <a:rPr lang="en-US" dirty="0">
                <a:solidFill>
                  <a:srgbClr val="000000">
                    <a:tint val="75000"/>
                  </a:srgbClr>
                </a:solidFill>
                <a:latin typeface="Arial" panose="020B0604020202020204"/>
              </a:rPr>
              <a:t>ALBERTA SECURITIES COMMISSION</a:t>
            </a:r>
          </a:p>
        </p:txBody>
      </p:sp>
      <p:sp>
        <p:nvSpPr>
          <p:cNvPr id="6" name="Slide Number Placeholder 5">
            <a:extLst>
              <a:ext uri="{FF2B5EF4-FFF2-40B4-BE49-F238E27FC236}">
                <a16:creationId xmlns:a16="http://schemas.microsoft.com/office/drawing/2014/main" id="{54A47682-75E4-7E47-AD83-1A9847AA0609}"/>
              </a:ext>
            </a:extLst>
          </p:cNvPr>
          <p:cNvSpPr>
            <a:spLocks noGrp="1"/>
          </p:cNvSpPr>
          <p:nvPr>
            <p:ph type="sldNum" sz="quarter" idx="12"/>
          </p:nvPr>
        </p:nvSpPr>
        <p:spPr/>
        <p:txBody>
          <a:bodyPr/>
          <a:lstStyle/>
          <a:p>
            <a:pPr defTabSz="685800"/>
            <a:fld id="{3637B1C2-63FD-EE40-8434-31C26AE9C35E}" type="slidenum">
              <a:rPr lang="en-US">
                <a:solidFill>
                  <a:srgbClr val="000000">
                    <a:tint val="75000"/>
                  </a:srgbClr>
                </a:solidFill>
                <a:latin typeface="Arial" panose="020B0604020202020204"/>
              </a:rPr>
              <a:pPr defTabSz="685800"/>
              <a:t>2</a:t>
            </a:fld>
            <a:endParaRPr lang="en-US">
              <a:solidFill>
                <a:srgbClr val="000000">
                  <a:tint val="75000"/>
                </a:srgbClr>
              </a:solidFill>
              <a:latin typeface="Arial" panose="020B0604020202020204"/>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8439474"/>
      </p:ext>
    </p:extLst>
  </p:cSld>
  <p:clrMapOvr>
    <a:masterClrMapping/>
  </p:clrMapOvr>
  <mc:AlternateContent xmlns:mc="http://schemas.openxmlformats.org/markup-compatibility/2006" xmlns:p14="http://schemas.microsoft.com/office/powerpoint/2010/main">
    <mc:Choice Requires="p14">
      <p:transition spd="slow" p14:dur="2000" advTm="32613"/>
    </mc:Choice>
    <mc:Fallback xmlns="">
      <p:transition spd="slow" advTm="32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AA25-C956-6F4F-85CE-5FC9C09C226B}"/>
              </a:ext>
            </a:extLst>
          </p:cNvPr>
          <p:cNvSpPr>
            <a:spLocks noGrp="1"/>
          </p:cNvSpPr>
          <p:nvPr>
            <p:ph type="title"/>
          </p:nvPr>
        </p:nvSpPr>
        <p:spPr/>
        <p:txBody>
          <a:bodyPr/>
          <a:lstStyle/>
          <a:p>
            <a:r>
              <a:rPr lang="en-US" dirty="0"/>
              <a:t>Family, Friends and Business Associates Exemption</a:t>
            </a:r>
          </a:p>
        </p:txBody>
      </p:sp>
      <p:sp>
        <p:nvSpPr>
          <p:cNvPr id="3" name="Content Placeholder 2">
            <a:extLst>
              <a:ext uri="{FF2B5EF4-FFF2-40B4-BE49-F238E27FC236}">
                <a16:creationId xmlns:a16="http://schemas.microsoft.com/office/drawing/2014/main" id="{7BF89B24-DE4B-F945-B8CA-541F2BEEFE24}"/>
              </a:ext>
            </a:extLst>
          </p:cNvPr>
          <p:cNvSpPr>
            <a:spLocks noGrp="1"/>
          </p:cNvSpPr>
          <p:nvPr>
            <p:ph idx="1"/>
          </p:nvPr>
        </p:nvSpPr>
        <p:spPr/>
        <p:txBody>
          <a:bodyPr>
            <a:normAutofit fontScale="77500" lnSpcReduction="20000"/>
          </a:bodyPr>
          <a:lstStyle/>
          <a:p>
            <a:pPr marL="342900" lvl="0" indent="-342900" defTabSz="457200" fontAlgn="base">
              <a:lnSpc>
                <a:spcPct val="100000"/>
              </a:lnSpc>
              <a:spcBef>
                <a:spcPct val="20000"/>
              </a:spcBef>
              <a:buFont typeface="Wingdings" pitchFamily="2" charset="2"/>
              <a:buChar char="§"/>
            </a:pPr>
            <a:r>
              <a:rPr lang="en-US" sz="2400" dirty="0" smtClean="0">
                <a:solidFill>
                  <a:schemeClr val="tx1"/>
                </a:solidFill>
                <a:latin typeface="+mj-lt"/>
              </a:rPr>
              <a:t>S. 2.5 of </a:t>
            </a:r>
            <a:r>
              <a:rPr lang="en-US" sz="2400" dirty="0">
                <a:solidFill>
                  <a:schemeClr val="tx1"/>
                </a:solidFill>
                <a:latin typeface="+mj-lt"/>
              </a:rPr>
              <a:t>National </a:t>
            </a:r>
            <a:r>
              <a:rPr lang="en-US" sz="2400" dirty="0" smtClean="0">
                <a:solidFill>
                  <a:schemeClr val="tx1"/>
                </a:solidFill>
                <a:latin typeface="+mj-lt"/>
              </a:rPr>
              <a:t>Instrument 45-106 </a:t>
            </a:r>
          </a:p>
          <a:p>
            <a:pPr marL="0" lvl="0" indent="0" defTabSz="457200" fontAlgn="base">
              <a:lnSpc>
                <a:spcPct val="100000"/>
              </a:lnSpc>
              <a:spcBef>
                <a:spcPct val="20000"/>
              </a:spcBef>
              <a:buNone/>
            </a:pPr>
            <a:r>
              <a:rPr lang="en-US" sz="2400" i="1" dirty="0" smtClean="0">
                <a:solidFill>
                  <a:schemeClr val="tx1"/>
                </a:solidFill>
                <a:latin typeface="+mj-lt"/>
              </a:rPr>
              <a:t>	Prospectus Exemptions</a:t>
            </a:r>
          </a:p>
          <a:p>
            <a:pPr marL="0" lvl="0" indent="0" defTabSz="457200" fontAlgn="base">
              <a:lnSpc>
                <a:spcPct val="100000"/>
              </a:lnSpc>
              <a:spcBef>
                <a:spcPct val="20000"/>
              </a:spcBef>
              <a:buNone/>
            </a:pPr>
            <a:endParaRPr lang="en-US" sz="2400" i="1" dirty="0">
              <a:solidFill>
                <a:schemeClr val="tx1"/>
              </a:solidFill>
              <a:latin typeface="+mj-lt"/>
            </a:endParaRPr>
          </a:p>
          <a:p>
            <a:pPr marL="342900" lvl="0" indent="-342900" defTabSz="457200" fontAlgn="base">
              <a:lnSpc>
                <a:spcPct val="100000"/>
              </a:lnSpc>
              <a:spcBef>
                <a:spcPct val="20000"/>
              </a:spcBef>
              <a:buFont typeface="Wingdings" pitchFamily="2" charset="2"/>
              <a:buChar char="§"/>
            </a:pPr>
            <a:r>
              <a:rPr lang="en-US" sz="2400" dirty="0" smtClean="0">
                <a:solidFill>
                  <a:schemeClr val="tx1"/>
                </a:solidFill>
                <a:latin typeface="+mj-lt"/>
              </a:rPr>
              <a:t>Director</a:t>
            </a:r>
            <a:r>
              <a:rPr lang="en-US" sz="2400" dirty="0">
                <a:solidFill>
                  <a:schemeClr val="tx1"/>
                </a:solidFill>
                <a:latin typeface="+mj-lt"/>
              </a:rPr>
              <a:t>, executive officer, control </a:t>
            </a:r>
            <a:r>
              <a:rPr lang="en-US" sz="2400" dirty="0" smtClean="0">
                <a:solidFill>
                  <a:schemeClr val="tx1"/>
                </a:solidFill>
                <a:latin typeface="+mj-lt"/>
              </a:rPr>
              <a:t>person or </a:t>
            </a:r>
            <a:r>
              <a:rPr lang="en-US" sz="2400" dirty="0">
                <a:solidFill>
                  <a:schemeClr val="tx1"/>
                </a:solidFill>
                <a:latin typeface="+mj-lt"/>
              </a:rPr>
              <a:t>founder </a:t>
            </a:r>
            <a:endParaRPr lang="en-US" sz="2400" dirty="0" smtClean="0">
              <a:solidFill>
                <a:schemeClr val="tx1"/>
              </a:solidFill>
              <a:latin typeface="+mj-lt"/>
            </a:endParaRPr>
          </a:p>
          <a:p>
            <a:pPr marL="0" lvl="0" indent="0" defTabSz="457200" fontAlgn="base">
              <a:lnSpc>
                <a:spcPct val="100000"/>
              </a:lnSpc>
              <a:spcBef>
                <a:spcPct val="20000"/>
              </a:spcBef>
              <a:buNone/>
            </a:pPr>
            <a:r>
              <a:rPr lang="en-US" sz="2400" dirty="0">
                <a:solidFill>
                  <a:schemeClr val="tx1"/>
                </a:solidFill>
                <a:latin typeface="+mj-lt"/>
              </a:rPr>
              <a:t>	</a:t>
            </a:r>
            <a:r>
              <a:rPr lang="en-US" sz="2400" dirty="0" smtClean="0">
                <a:solidFill>
                  <a:schemeClr val="tx1"/>
                </a:solidFill>
                <a:latin typeface="+mj-lt"/>
              </a:rPr>
              <a:t>of </a:t>
            </a:r>
            <a:r>
              <a:rPr lang="en-US" sz="2400" dirty="0">
                <a:solidFill>
                  <a:schemeClr val="tx1"/>
                </a:solidFill>
                <a:latin typeface="+mj-lt"/>
              </a:rPr>
              <a:t>the issuer or one of its </a:t>
            </a:r>
            <a:r>
              <a:rPr lang="en-US" sz="2400" dirty="0" smtClean="0">
                <a:solidFill>
                  <a:schemeClr val="tx1"/>
                </a:solidFill>
                <a:latin typeface="+mj-lt"/>
              </a:rPr>
              <a:t>affiliates</a:t>
            </a:r>
          </a:p>
          <a:p>
            <a:pPr marL="0" lvl="0" indent="0" defTabSz="457200" fontAlgn="base">
              <a:lnSpc>
                <a:spcPct val="100000"/>
              </a:lnSpc>
              <a:spcBef>
                <a:spcPct val="20000"/>
              </a:spcBef>
              <a:buNone/>
            </a:pPr>
            <a:endParaRPr lang="en-US" sz="2400" dirty="0" smtClean="0">
              <a:solidFill>
                <a:schemeClr val="tx1"/>
              </a:solidFill>
              <a:latin typeface="+mj-lt"/>
            </a:endParaRPr>
          </a:p>
          <a:p>
            <a:pPr lvl="1" defTabSz="457200" fontAlgn="base">
              <a:lnSpc>
                <a:spcPct val="100000"/>
              </a:lnSpc>
              <a:spcBef>
                <a:spcPct val="20000"/>
              </a:spcBef>
              <a:spcAft>
                <a:spcPts val="600"/>
              </a:spcAft>
              <a:buFont typeface="Wingdings" panose="05000000000000000000" pitchFamily="2" charset="2"/>
              <a:buChar char="v"/>
            </a:pPr>
            <a:r>
              <a:rPr lang="en-US" sz="2100" dirty="0">
                <a:solidFill>
                  <a:schemeClr val="tx1"/>
                </a:solidFill>
                <a:latin typeface="+mj-lt"/>
              </a:rPr>
              <a:t> </a:t>
            </a:r>
            <a:r>
              <a:rPr lang="en-US" sz="2100" dirty="0" smtClean="0">
                <a:solidFill>
                  <a:schemeClr val="tx1"/>
                </a:solidFill>
                <a:latin typeface="+mj-lt"/>
              </a:rPr>
              <a:t>control person = typically a holder of 20% of the voting securities</a:t>
            </a:r>
          </a:p>
          <a:p>
            <a:pPr lvl="1" defTabSz="457200" fontAlgn="base">
              <a:lnSpc>
                <a:spcPct val="100000"/>
              </a:lnSpc>
              <a:spcBef>
                <a:spcPct val="20000"/>
              </a:spcBef>
              <a:spcAft>
                <a:spcPts val="600"/>
              </a:spcAft>
              <a:buFont typeface="Wingdings" panose="05000000000000000000" pitchFamily="2" charset="2"/>
              <a:buChar char="v"/>
            </a:pPr>
            <a:r>
              <a:rPr lang="en-US" sz="2100" dirty="0">
                <a:solidFill>
                  <a:schemeClr val="tx1"/>
                </a:solidFill>
                <a:latin typeface="+mj-lt"/>
              </a:rPr>
              <a:t> </a:t>
            </a:r>
            <a:r>
              <a:rPr lang="en-US" sz="2100" dirty="0" smtClean="0">
                <a:solidFill>
                  <a:schemeClr val="tx1"/>
                </a:solidFill>
                <a:latin typeface="+mj-lt"/>
              </a:rPr>
              <a:t>founder </a:t>
            </a:r>
            <a:r>
              <a:rPr lang="en-US" sz="2100" dirty="0">
                <a:solidFill>
                  <a:schemeClr val="tx1"/>
                </a:solidFill>
                <a:latin typeface="+mj-lt"/>
              </a:rPr>
              <a:t>= </a:t>
            </a:r>
            <a:r>
              <a:rPr lang="en-US" sz="2100" dirty="0" smtClean="0">
                <a:solidFill>
                  <a:schemeClr val="tx1"/>
                </a:solidFill>
                <a:latin typeface="+mj-lt"/>
              </a:rPr>
              <a:t>actively </a:t>
            </a:r>
            <a:r>
              <a:rPr lang="en-US" sz="2100" dirty="0">
                <a:solidFill>
                  <a:schemeClr val="tx1"/>
                </a:solidFill>
                <a:latin typeface="+mj-lt"/>
              </a:rPr>
              <a:t>involved in the business of the </a:t>
            </a:r>
            <a:r>
              <a:rPr lang="en-US" sz="2100" dirty="0" smtClean="0">
                <a:solidFill>
                  <a:schemeClr val="tx1"/>
                </a:solidFill>
                <a:latin typeface="+mj-lt"/>
              </a:rPr>
              <a:t>issuer at the time of distribution</a:t>
            </a:r>
          </a:p>
          <a:p>
            <a:pPr lvl="1" defTabSz="457200" fontAlgn="base">
              <a:lnSpc>
                <a:spcPct val="100000"/>
              </a:lnSpc>
              <a:spcBef>
                <a:spcPct val="20000"/>
              </a:spcBef>
              <a:spcAft>
                <a:spcPts val="600"/>
              </a:spcAft>
              <a:buFont typeface="Wingdings" panose="05000000000000000000" pitchFamily="2" charset="2"/>
              <a:buChar char="v"/>
            </a:pPr>
            <a:endParaRPr lang="en-US" sz="2400" i="1" dirty="0">
              <a:solidFill>
                <a:schemeClr val="tx1"/>
              </a:solidFill>
              <a:latin typeface="+mj-lt"/>
            </a:endParaRPr>
          </a:p>
          <a:p>
            <a:pPr marL="342900" lvl="0" indent="-342900" defTabSz="457200" fontAlgn="base">
              <a:lnSpc>
                <a:spcPct val="100000"/>
              </a:lnSpc>
              <a:spcBef>
                <a:spcPct val="20000"/>
              </a:spcBef>
              <a:spcAft>
                <a:spcPts val="600"/>
              </a:spcAft>
              <a:buFont typeface="Wingdings" pitchFamily="2" charset="2"/>
              <a:buChar char="§"/>
            </a:pPr>
            <a:r>
              <a:rPr lang="en-US" sz="2400" dirty="0" smtClean="0">
                <a:solidFill>
                  <a:schemeClr val="tx1"/>
                </a:solidFill>
                <a:latin typeface="+mj-lt"/>
              </a:rPr>
              <a:t>Or persons </a:t>
            </a:r>
            <a:r>
              <a:rPr lang="en-US" sz="2400" dirty="0">
                <a:solidFill>
                  <a:schemeClr val="tx1"/>
                </a:solidFill>
                <a:latin typeface="+mj-lt"/>
              </a:rPr>
              <a:t>or companies that have one of the following relationships with one of those principals: </a:t>
            </a:r>
          </a:p>
          <a:p>
            <a:pPr lvl="1" defTabSz="457200" fontAlgn="base">
              <a:lnSpc>
                <a:spcPct val="100000"/>
              </a:lnSpc>
              <a:spcBef>
                <a:spcPct val="20000"/>
              </a:spcBef>
              <a:spcAft>
                <a:spcPts val="600"/>
              </a:spcAft>
              <a:buFont typeface="Wingdings" panose="05000000000000000000" pitchFamily="2" charset="2"/>
              <a:buChar char="v"/>
            </a:pPr>
            <a:r>
              <a:rPr lang="en-US" sz="2100" dirty="0">
                <a:solidFill>
                  <a:schemeClr val="tx1"/>
                </a:solidFill>
                <a:latin typeface="+mj-lt"/>
              </a:rPr>
              <a:t> </a:t>
            </a:r>
            <a:r>
              <a:rPr lang="en-US" sz="2100" dirty="0" smtClean="0">
                <a:solidFill>
                  <a:schemeClr val="tx1"/>
                </a:solidFill>
                <a:latin typeface="+mj-lt"/>
              </a:rPr>
              <a:t>a </a:t>
            </a:r>
            <a:r>
              <a:rPr lang="en-US" sz="2100" dirty="0">
                <a:solidFill>
                  <a:schemeClr val="tx1"/>
                </a:solidFill>
                <a:latin typeface="+mj-lt"/>
              </a:rPr>
              <a:t>specified family </a:t>
            </a:r>
            <a:r>
              <a:rPr lang="en-US" sz="2100" dirty="0" smtClean="0">
                <a:solidFill>
                  <a:schemeClr val="tx1"/>
                </a:solidFill>
                <a:latin typeface="+mj-lt"/>
              </a:rPr>
              <a:t>member</a:t>
            </a:r>
            <a:endParaRPr lang="en-US" sz="2100" dirty="0">
              <a:solidFill>
                <a:schemeClr val="tx1"/>
              </a:solidFill>
              <a:latin typeface="+mj-lt"/>
            </a:endParaRPr>
          </a:p>
          <a:p>
            <a:pPr lvl="1" defTabSz="457200" fontAlgn="base">
              <a:lnSpc>
                <a:spcPct val="100000"/>
              </a:lnSpc>
              <a:spcBef>
                <a:spcPct val="20000"/>
              </a:spcBef>
              <a:spcAft>
                <a:spcPts val="600"/>
              </a:spcAft>
              <a:buFont typeface="Wingdings" panose="05000000000000000000" pitchFamily="2" charset="2"/>
              <a:buChar char="v"/>
            </a:pPr>
            <a:r>
              <a:rPr lang="en-US" sz="2100" dirty="0">
                <a:solidFill>
                  <a:schemeClr val="tx1"/>
                </a:solidFill>
                <a:latin typeface="+mj-lt"/>
              </a:rPr>
              <a:t> </a:t>
            </a:r>
            <a:r>
              <a:rPr lang="en-US" sz="2100" dirty="0" smtClean="0">
                <a:solidFill>
                  <a:schemeClr val="tx1"/>
                </a:solidFill>
                <a:latin typeface="+mj-lt"/>
              </a:rPr>
              <a:t>close </a:t>
            </a:r>
            <a:r>
              <a:rPr lang="en-US" sz="2100" dirty="0">
                <a:solidFill>
                  <a:schemeClr val="tx1"/>
                </a:solidFill>
                <a:latin typeface="+mj-lt"/>
              </a:rPr>
              <a:t>personal </a:t>
            </a:r>
            <a:r>
              <a:rPr lang="en-US" sz="2100" dirty="0" smtClean="0">
                <a:solidFill>
                  <a:schemeClr val="tx1"/>
                </a:solidFill>
                <a:latin typeface="+mj-lt"/>
              </a:rPr>
              <a:t>friend</a:t>
            </a:r>
            <a:endParaRPr lang="en-US" sz="2100" dirty="0">
              <a:solidFill>
                <a:schemeClr val="tx1"/>
              </a:solidFill>
              <a:latin typeface="+mj-lt"/>
            </a:endParaRPr>
          </a:p>
          <a:p>
            <a:pPr lvl="1" defTabSz="457200" fontAlgn="base">
              <a:lnSpc>
                <a:spcPct val="100000"/>
              </a:lnSpc>
              <a:spcBef>
                <a:spcPct val="20000"/>
              </a:spcBef>
              <a:spcAft>
                <a:spcPts val="600"/>
              </a:spcAft>
              <a:buFont typeface="Wingdings" panose="05000000000000000000" pitchFamily="2" charset="2"/>
              <a:buChar char="v"/>
            </a:pPr>
            <a:r>
              <a:rPr lang="en-US" sz="2100" dirty="0" smtClean="0">
                <a:solidFill>
                  <a:schemeClr val="tx1"/>
                </a:solidFill>
                <a:latin typeface="+mj-lt"/>
              </a:rPr>
              <a:t> close </a:t>
            </a:r>
            <a:r>
              <a:rPr lang="en-US" sz="2100" dirty="0">
                <a:solidFill>
                  <a:schemeClr val="tx1"/>
                </a:solidFill>
                <a:latin typeface="+mj-lt"/>
              </a:rPr>
              <a:t>business </a:t>
            </a:r>
            <a:r>
              <a:rPr lang="en-US" sz="2100" dirty="0" smtClean="0">
                <a:solidFill>
                  <a:schemeClr val="tx1"/>
                </a:solidFill>
                <a:latin typeface="+mj-lt"/>
              </a:rPr>
              <a:t>associate</a:t>
            </a:r>
            <a:endParaRPr lang="en-US" sz="2100" dirty="0">
              <a:solidFill>
                <a:schemeClr val="tx1"/>
              </a:solidFill>
              <a:latin typeface="+mj-lt"/>
            </a:endParaRPr>
          </a:p>
          <a:p>
            <a:pPr marL="342900" lvl="0" indent="-342900" defTabSz="457200" fontAlgn="base">
              <a:lnSpc>
                <a:spcPct val="100000"/>
              </a:lnSpc>
              <a:spcBef>
                <a:spcPct val="20000"/>
              </a:spcBef>
              <a:spcAft>
                <a:spcPts val="600"/>
              </a:spcAft>
              <a:buFont typeface="Wingdings" pitchFamily="2" charset="2"/>
              <a:buChar char="§"/>
            </a:pPr>
            <a:endParaRPr lang="en-US" sz="2400" dirty="0" smtClean="0">
              <a:solidFill>
                <a:prstClr val="black"/>
              </a:solidFill>
              <a:latin typeface="+mj-lt"/>
            </a:endParaRPr>
          </a:p>
        </p:txBody>
      </p:sp>
      <p:sp>
        <p:nvSpPr>
          <p:cNvPr id="4" name="Date Placeholder 3">
            <a:extLst>
              <a:ext uri="{FF2B5EF4-FFF2-40B4-BE49-F238E27FC236}">
                <a16:creationId xmlns:a16="http://schemas.microsoft.com/office/drawing/2014/main" id="{8D4DC377-8B83-8A49-A2A8-79982B38BD69}"/>
              </a:ext>
            </a:extLst>
          </p:cNvPr>
          <p:cNvSpPr>
            <a:spLocks noGrp="1"/>
          </p:cNvSpPr>
          <p:nvPr>
            <p:ph type="dt" sz="half" idx="10"/>
          </p:nvPr>
        </p:nvSpPr>
        <p:spPr/>
        <p:txBody>
          <a:bodyPr/>
          <a:lstStyle/>
          <a:p>
            <a:pPr defTabSz="685800"/>
            <a:r>
              <a:rPr lang="en-CA" dirty="0">
                <a:solidFill>
                  <a:srgbClr val="000000">
                    <a:tint val="75000"/>
                  </a:srgbClr>
                </a:solidFill>
                <a:latin typeface="Arial" panose="020B0604020202020204"/>
              </a:rPr>
              <a:t>2020</a:t>
            </a:r>
            <a:endParaRPr lang="en-US" dirty="0">
              <a:solidFill>
                <a:srgbClr val="000000">
                  <a:tint val="75000"/>
                </a:srgbClr>
              </a:solidFill>
              <a:latin typeface="Arial" panose="020B0604020202020204"/>
            </a:endParaRPr>
          </a:p>
        </p:txBody>
      </p:sp>
      <p:sp>
        <p:nvSpPr>
          <p:cNvPr id="5" name="Footer Placeholder 4">
            <a:extLst>
              <a:ext uri="{FF2B5EF4-FFF2-40B4-BE49-F238E27FC236}">
                <a16:creationId xmlns:a16="http://schemas.microsoft.com/office/drawing/2014/main" id="{22FBCF2B-8AFC-6A40-AD33-F8DF1F675227}"/>
              </a:ext>
            </a:extLst>
          </p:cNvPr>
          <p:cNvSpPr>
            <a:spLocks noGrp="1"/>
          </p:cNvSpPr>
          <p:nvPr>
            <p:ph type="ftr" sz="quarter" idx="11"/>
          </p:nvPr>
        </p:nvSpPr>
        <p:spPr/>
        <p:txBody>
          <a:bodyPr/>
          <a:lstStyle/>
          <a:p>
            <a:pPr defTabSz="685800"/>
            <a:r>
              <a:rPr lang="en-US" dirty="0">
                <a:solidFill>
                  <a:srgbClr val="000000">
                    <a:tint val="75000"/>
                  </a:srgbClr>
                </a:solidFill>
                <a:latin typeface="Arial" panose="020B0604020202020204"/>
              </a:rPr>
              <a:t>ALBERTA SECURITIES COMMISSION</a:t>
            </a:r>
          </a:p>
        </p:txBody>
      </p:sp>
      <p:sp>
        <p:nvSpPr>
          <p:cNvPr id="6" name="Slide Number Placeholder 5">
            <a:extLst>
              <a:ext uri="{FF2B5EF4-FFF2-40B4-BE49-F238E27FC236}">
                <a16:creationId xmlns:a16="http://schemas.microsoft.com/office/drawing/2014/main" id="{54A47682-75E4-7E47-AD83-1A9847AA0609}"/>
              </a:ext>
            </a:extLst>
          </p:cNvPr>
          <p:cNvSpPr>
            <a:spLocks noGrp="1"/>
          </p:cNvSpPr>
          <p:nvPr>
            <p:ph type="sldNum" sz="quarter" idx="12"/>
          </p:nvPr>
        </p:nvSpPr>
        <p:spPr/>
        <p:txBody>
          <a:bodyPr/>
          <a:lstStyle/>
          <a:p>
            <a:pPr defTabSz="685800"/>
            <a:fld id="{3637B1C2-63FD-EE40-8434-31C26AE9C35E}" type="slidenum">
              <a:rPr lang="en-US">
                <a:solidFill>
                  <a:srgbClr val="000000">
                    <a:tint val="75000"/>
                  </a:srgbClr>
                </a:solidFill>
                <a:latin typeface="Arial" panose="020B0604020202020204"/>
              </a:rPr>
              <a:pPr defTabSz="685800"/>
              <a:t>3</a:t>
            </a:fld>
            <a:endParaRPr lang="en-US">
              <a:solidFill>
                <a:srgbClr val="000000">
                  <a:tint val="75000"/>
                </a:srgbClr>
              </a:solidFill>
              <a:latin typeface="Arial" panose="020B0604020202020204"/>
            </a:endParaRPr>
          </a:p>
        </p:txBody>
      </p:sp>
      <p:pic>
        <p:nvPicPr>
          <p:cNvPr id="7" name="Picture 6"/>
          <p:cNvPicPr>
            <a:picLocks noChangeAspect="1"/>
          </p:cNvPicPr>
          <p:nvPr/>
        </p:nvPicPr>
        <p:blipFill>
          <a:blip r:embed="rId4"/>
          <a:stretch>
            <a:fillRect/>
          </a:stretch>
        </p:blipFill>
        <p:spPr>
          <a:xfrm>
            <a:off x="6858000" y="1371600"/>
            <a:ext cx="4572000" cy="1905000"/>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85143775"/>
      </p:ext>
    </p:extLst>
  </p:cSld>
  <p:clrMapOvr>
    <a:masterClrMapping/>
  </p:clrMapOvr>
  <mc:AlternateContent xmlns:mc="http://schemas.openxmlformats.org/markup-compatibility/2006" xmlns:p14="http://schemas.microsoft.com/office/powerpoint/2010/main">
    <mc:Choice Requires="p14">
      <p:transition spd="slow" p14:dur="2000" advTm="45753"/>
    </mc:Choice>
    <mc:Fallback xmlns="">
      <p:transition spd="slow" advTm="45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AA25-C956-6F4F-85CE-5FC9C09C226B}"/>
              </a:ext>
            </a:extLst>
          </p:cNvPr>
          <p:cNvSpPr>
            <a:spLocks noGrp="1"/>
          </p:cNvSpPr>
          <p:nvPr>
            <p:ph type="title"/>
          </p:nvPr>
        </p:nvSpPr>
        <p:spPr/>
        <p:txBody>
          <a:bodyPr/>
          <a:lstStyle/>
          <a:p>
            <a:r>
              <a:rPr lang="en-US" dirty="0" smtClean="0"/>
              <a:t>Relationship Requirement</a:t>
            </a:r>
            <a:endParaRPr lang="en-US" dirty="0"/>
          </a:p>
        </p:txBody>
      </p:sp>
      <p:sp>
        <p:nvSpPr>
          <p:cNvPr id="3" name="Content Placeholder 2">
            <a:extLst>
              <a:ext uri="{FF2B5EF4-FFF2-40B4-BE49-F238E27FC236}">
                <a16:creationId xmlns:a16="http://schemas.microsoft.com/office/drawing/2014/main" id="{7BF89B24-DE4B-F945-B8CA-541F2BEEFE24}"/>
              </a:ext>
            </a:extLst>
          </p:cNvPr>
          <p:cNvSpPr>
            <a:spLocks noGrp="1"/>
          </p:cNvSpPr>
          <p:nvPr>
            <p:ph idx="1"/>
          </p:nvPr>
        </p:nvSpPr>
        <p:spPr/>
        <p:txBody>
          <a:bodyPr>
            <a:normAutofit fontScale="92500" lnSpcReduction="10000"/>
          </a:bodyPr>
          <a:lstStyle/>
          <a:p>
            <a:pPr marL="342900" lvl="0" indent="-342900" defTabSz="457200" fontAlgn="base">
              <a:lnSpc>
                <a:spcPct val="100000"/>
              </a:lnSpc>
              <a:spcBef>
                <a:spcPct val="20000"/>
              </a:spcBef>
              <a:spcAft>
                <a:spcPts val="600"/>
              </a:spcAft>
              <a:buFont typeface="Wingdings" pitchFamily="2" charset="2"/>
              <a:buChar char="§"/>
            </a:pPr>
            <a:r>
              <a:rPr lang="en-US" sz="2400" b="1" dirty="0" smtClean="0">
                <a:solidFill>
                  <a:prstClr val="black"/>
                </a:solidFill>
                <a:latin typeface="+mj-lt"/>
              </a:rPr>
              <a:t>Specified </a:t>
            </a:r>
            <a:r>
              <a:rPr lang="en-US" sz="2400" b="1" dirty="0">
                <a:solidFill>
                  <a:schemeClr val="tx1"/>
                </a:solidFill>
                <a:latin typeface="+mj-lt"/>
              </a:rPr>
              <a:t>family </a:t>
            </a:r>
            <a:r>
              <a:rPr lang="en-US" sz="2400" b="1" dirty="0" smtClean="0">
                <a:solidFill>
                  <a:schemeClr val="tx1"/>
                </a:solidFill>
                <a:latin typeface="+mj-lt"/>
              </a:rPr>
              <a:t>member</a:t>
            </a:r>
            <a:r>
              <a:rPr lang="en-US" sz="2400" dirty="0" smtClean="0">
                <a:solidFill>
                  <a:prstClr val="black"/>
                </a:solidFill>
                <a:latin typeface="+mj-lt"/>
              </a:rPr>
              <a:t>:</a:t>
            </a:r>
          </a:p>
          <a:p>
            <a:pPr lvl="1" defTabSz="457200" fontAlgn="base">
              <a:lnSpc>
                <a:spcPct val="100000"/>
              </a:lnSpc>
              <a:spcBef>
                <a:spcPct val="20000"/>
              </a:spcBef>
              <a:spcAft>
                <a:spcPts val="600"/>
              </a:spcAft>
              <a:buFont typeface="Wingdings" panose="05000000000000000000" pitchFamily="2" charset="2"/>
              <a:buChar char="v"/>
            </a:pPr>
            <a:r>
              <a:rPr lang="en-US" sz="2100" dirty="0" smtClean="0">
                <a:solidFill>
                  <a:prstClr val="black"/>
                </a:solidFill>
                <a:latin typeface="+mj-lt"/>
              </a:rPr>
              <a:t> spouse</a:t>
            </a:r>
          </a:p>
          <a:p>
            <a:pPr lvl="1" defTabSz="457200" fontAlgn="base">
              <a:lnSpc>
                <a:spcPct val="100000"/>
              </a:lnSpc>
              <a:spcBef>
                <a:spcPct val="20000"/>
              </a:spcBef>
              <a:spcAft>
                <a:spcPts val="600"/>
              </a:spcAft>
              <a:buFont typeface="Wingdings" panose="05000000000000000000" pitchFamily="2" charset="2"/>
              <a:buChar char="v"/>
            </a:pPr>
            <a:r>
              <a:rPr lang="en-US" sz="2100" dirty="0">
                <a:solidFill>
                  <a:prstClr val="black"/>
                </a:solidFill>
                <a:latin typeface="+mj-lt"/>
              </a:rPr>
              <a:t> </a:t>
            </a:r>
            <a:r>
              <a:rPr lang="en-US" sz="2100" dirty="0" smtClean="0">
                <a:solidFill>
                  <a:prstClr val="black"/>
                </a:solidFill>
                <a:latin typeface="+mj-lt"/>
              </a:rPr>
              <a:t>parent, grandparent</a:t>
            </a:r>
          </a:p>
          <a:p>
            <a:pPr lvl="1" defTabSz="457200" fontAlgn="base">
              <a:lnSpc>
                <a:spcPct val="100000"/>
              </a:lnSpc>
              <a:spcBef>
                <a:spcPct val="20000"/>
              </a:spcBef>
              <a:spcAft>
                <a:spcPts val="600"/>
              </a:spcAft>
              <a:buFont typeface="Wingdings" panose="05000000000000000000" pitchFamily="2" charset="2"/>
              <a:buChar char="v"/>
            </a:pPr>
            <a:r>
              <a:rPr lang="en-US" sz="2100" dirty="0">
                <a:solidFill>
                  <a:prstClr val="black"/>
                </a:solidFill>
                <a:latin typeface="+mj-lt"/>
              </a:rPr>
              <a:t> </a:t>
            </a:r>
            <a:r>
              <a:rPr lang="en-US" sz="2100" dirty="0" smtClean="0">
                <a:solidFill>
                  <a:prstClr val="black"/>
                </a:solidFill>
                <a:latin typeface="+mj-lt"/>
              </a:rPr>
              <a:t>brother</a:t>
            </a:r>
            <a:r>
              <a:rPr lang="en-US" sz="2100" dirty="0">
                <a:solidFill>
                  <a:prstClr val="black"/>
                </a:solidFill>
                <a:latin typeface="+mj-lt"/>
              </a:rPr>
              <a:t>, </a:t>
            </a:r>
            <a:r>
              <a:rPr lang="en-US" sz="2100" dirty="0" smtClean="0">
                <a:solidFill>
                  <a:prstClr val="black"/>
                </a:solidFill>
                <a:latin typeface="+mj-lt"/>
              </a:rPr>
              <a:t>sister</a:t>
            </a:r>
          </a:p>
          <a:p>
            <a:pPr lvl="1" defTabSz="457200" fontAlgn="base">
              <a:lnSpc>
                <a:spcPct val="100000"/>
              </a:lnSpc>
              <a:spcBef>
                <a:spcPct val="20000"/>
              </a:spcBef>
              <a:spcAft>
                <a:spcPts val="600"/>
              </a:spcAft>
              <a:buFont typeface="Wingdings" panose="05000000000000000000" pitchFamily="2" charset="2"/>
              <a:buChar char="v"/>
            </a:pPr>
            <a:r>
              <a:rPr lang="en-US" sz="2100" dirty="0" smtClean="0">
                <a:solidFill>
                  <a:prstClr val="black"/>
                </a:solidFill>
                <a:latin typeface="+mj-lt"/>
              </a:rPr>
              <a:t> child </a:t>
            </a:r>
            <a:r>
              <a:rPr lang="en-US" sz="2100" dirty="0">
                <a:solidFill>
                  <a:prstClr val="black"/>
                </a:solidFill>
                <a:latin typeface="+mj-lt"/>
              </a:rPr>
              <a:t>or grandchild </a:t>
            </a:r>
            <a:endParaRPr lang="en-US" sz="2100" dirty="0" smtClean="0">
              <a:solidFill>
                <a:prstClr val="black"/>
              </a:solidFill>
              <a:latin typeface="+mj-lt"/>
            </a:endParaRPr>
          </a:p>
          <a:p>
            <a:pPr marL="342900" lvl="0" indent="-342900" defTabSz="457200" fontAlgn="base">
              <a:lnSpc>
                <a:spcPct val="100000"/>
              </a:lnSpc>
              <a:spcBef>
                <a:spcPct val="20000"/>
              </a:spcBef>
              <a:spcAft>
                <a:spcPts val="600"/>
              </a:spcAft>
              <a:buFont typeface="Wingdings" pitchFamily="2" charset="2"/>
              <a:buChar char="§"/>
            </a:pPr>
            <a:r>
              <a:rPr lang="en-US" sz="2400" b="1" dirty="0" smtClean="0">
                <a:solidFill>
                  <a:prstClr val="black"/>
                </a:solidFill>
                <a:latin typeface="+mj-lt"/>
              </a:rPr>
              <a:t>Close </a:t>
            </a:r>
            <a:r>
              <a:rPr lang="en-US" sz="2400" b="1" dirty="0">
                <a:solidFill>
                  <a:prstClr val="black"/>
                </a:solidFill>
                <a:latin typeface="+mj-lt"/>
              </a:rPr>
              <a:t>personal friend </a:t>
            </a:r>
            <a:r>
              <a:rPr lang="en-US" sz="2400" dirty="0">
                <a:solidFill>
                  <a:prstClr val="black"/>
                </a:solidFill>
                <a:latin typeface="+mj-lt"/>
              </a:rPr>
              <a:t>- individual who knows the principal well enough and has known them for long enough to be able to assess their capabilities and trustworthiness and to obtain information from them on the investment</a:t>
            </a:r>
            <a:endParaRPr lang="en-US" sz="2400" dirty="0" smtClean="0">
              <a:solidFill>
                <a:prstClr val="black"/>
              </a:solidFill>
              <a:latin typeface="+mj-lt"/>
            </a:endParaRPr>
          </a:p>
          <a:p>
            <a:pPr marL="342900" lvl="0" indent="-342900" defTabSz="457200" fontAlgn="base">
              <a:lnSpc>
                <a:spcPct val="100000"/>
              </a:lnSpc>
              <a:spcBef>
                <a:spcPct val="20000"/>
              </a:spcBef>
              <a:spcAft>
                <a:spcPts val="600"/>
              </a:spcAft>
              <a:buFont typeface="Wingdings" pitchFamily="2" charset="2"/>
              <a:buChar char="§"/>
            </a:pPr>
            <a:r>
              <a:rPr lang="en-US" sz="2400" b="1" dirty="0" smtClean="0">
                <a:solidFill>
                  <a:schemeClr val="tx1"/>
                </a:solidFill>
                <a:latin typeface="+mj-lt"/>
              </a:rPr>
              <a:t>Close </a:t>
            </a:r>
            <a:r>
              <a:rPr lang="en-US" sz="2400" b="1" dirty="0">
                <a:solidFill>
                  <a:schemeClr val="tx1"/>
                </a:solidFill>
                <a:latin typeface="+mj-lt"/>
              </a:rPr>
              <a:t>business </a:t>
            </a:r>
            <a:r>
              <a:rPr lang="en-US" sz="2400" b="1" dirty="0" smtClean="0">
                <a:solidFill>
                  <a:schemeClr val="tx1"/>
                </a:solidFill>
                <a:latin typeface="+mj-lt"/>
              </a:rPr>
              <a:t>associate </a:t>
            </a:r>
            <a:r>
              <a:rPr lang="en-US" sz="2400" dirty="0">
                <a:solidFill>
                  <a:prstClr val="black"/>
                </a:solidFill>
                <a:latin typeface="+mj-lt"/>
              </a:rPr>
              <a:t>- someone who has had sufficient prior business dealings with a principal of the issuer, to be able to assess that person's capabilities and trustworthiness</a:t>
            </a:r>
          </a:p>
          <a:p>
            <a:pPr marL="342900" lvl="0" indent="-342900" defTabSz="457200" fontAlgn="base">
              <a:lnSpc>
                <a:spcPct val="100000"/>
              </a:lnSpc>
              <a:spcBef>
                <a:spcPct val="20000"/>
              </a:spcBef>
              <a:spcAft>
                <a:spcPts val="600"/>
              </a:spcAft>
              <a:buFont typeface="Wingdings" pitchFamily="2" charset="2"/>
              <a:buChar char="§"/>
            </a:pPr>
            <a:r>
              <a:rPr lang="en-US" sz="2400" dirty="0">
                <a:solidFill>
                  <a:prstClr val="black"/>
                </a:solidFill>
                <a:latin typeface="+mj-lt"/>
              </a:rPr>
              <a:t>Entity majority owned or majority trustees/executors </a:t>
            </a:r>
            <a:r>
              <a:rPr lang="en-US" sz="2400" dirty="0" smtClean="0">
                <a:solidFill>
                  <a:prstClr val="black"/>
                </a:solidFill>
                <a:latin typeface="+mj-lt"/>
              </a:rPr>
              <a:t>by </a:t>
            </a:r>
            <a:r>
              <a:rPr lang="en-US" sz="2400" dirty="0">
                <a:solidFill>
                  <a:prstClr val="black"/>
                </a:solidFill>
                <a:latin typeface="+mj-lt"/>
              </a:rPr>
              <a:t>those above</a:t>
            </a:r>
          </a:p>
        </p:txBody>
      </p:sp>
      <p:sp>
        <p:nvSpPr>
          <p:cNvPr id="4" name="Date Placeholder 3">
            <a:extLst>
              <a:ext uri="{FF2B5EF4-FFF2-40B4-BE49-F238E27FC236}">
                <a16:creationId xmlns:a16="http://schemas.microsoft.com/office/drawing/2014/main" id="{8D4DC377-8B83-8A49-A2A8-79982B38BD69}"/>
              </a:ext>
            </a:extLst>
          </p:cNvPr>
          <p:cNvSpPr>
            <a:spLocks noGrp="1"/>
          </p:cNvSpPr>
          <p:nvPr>
            <p:ph type="dt" sz="half" idx="10"/>
          </p:nvPr>
        </p:nvSpPr>
        <p:spPr/>
        <p:txBody>
          <a:bodyPr/>
          <a:lstStyle/>
          <a:p>
            <a:pPr defTabSz="685800"/>
            <a:r>
              <a:rPr lang="en-CA" dirty="0">
                <a:solidFill>
                  <a:srgbClr val="000000">
                    <a:tint val="75000"/>
                  </a:srgbClr>
                </a:solidFill>
                <a:latin typeface="Arial" panose="020B0604020202020204"/>
              </a:rPr>
              <a:t>2020</a:t>
            </a:r>
            <a:endParaRPr lang="en-US" dirty="0">
              <a:solidFill>
                <a:srgbClr val="000000">
                  <a:tint val="75000"/>
                </a:srgbClr>
              </a:solidFill>
              <a:latin typeface="Arial" panose="020B0604020202020204"/>
            </a:endParaRPr>
          </a:p>
        </p:txBody>
      </p:sp>
      <p:sp>
        <p:nvSpPr>
          <p:cNvPr id="5" name="Footer Placeholder 4">
            <a:extLst>
              <a:ext uri="{FF2B5EF4-FFF2-40B4-BE49-F238E27FC236}">
                <a16:creationId xmlns:a16="http://schemas.microsoft.com/office/drawing/2014/main" id="{22FBCF2B-8AFC-6A40-AD33-F8DF1F675227}"/>
              </a:ext>
            </a:extLst>
          </p:cNvPr>
          <p:cNvSpPr>
            <a:spLocks noGrp="1"/>
          </p:cNvSpPr>
          <p:nvPr>
            <p:ph type="ftr" sz="quarter" idx="11"/>
          </p:nvPr>
        </p:nvSpPr>
        <p:spPr/>
        <p:txBody>
          <a:bodyPr/>
          <a:lstStyle/>
          <a:p>
            <a:pPr defTabSz="685800"/>
            <a:r>
              <a:rPr lang="en-US" dirty="0">
                <a:solidFill>
                  <a:srgbClr val="000000">
                    <a:tint val="75000"/>
                  </a:srgbClr>
                </a:solidFill>
                <a:latin typeface="Arial" panose="020B0604020202020204"/>
              </a:rPr>
              <a:t>ALBERTA SECURITIES COMMISSION</a:t>
            </a:r>
          </a:p>
        </p:txBody>
      </p:sp>
      <p:sp>
        <p:nvSpPr>
          <p:cNvPr id="6" name="Slide Number Placeholder 5">
            <a:extLst>
              <a:ext uri="{FF2B5EF4-FFF2-40B4-BE49-F238E27FC236}">
                <a16:creationId xmlns:a16="http://schemas.microsoft.com/office/drawing/2014/main" id="{54A47682-75E4-7E47-AD83-1A9847AA0609}"/>
              </a:ext>
            </a:extLst>
          </p:cNvPr>
          <p:cNvSpPr>
            <a:spLocks noGrp="1"/>
          </p:cNvSpPr>
          <p:nvPr>
            <p:ph type="sldNum" sz="quarter" idx="12"/>
          </p:nvPr>
        </p:nvSpPr>
        <p:spPr/>
        <p:txBody>
          <a:bodyPr/>
          <a:lstStyle/>
          <a:p>
            <a:pPr defTabSz="685800"/>
            <a:fld id="{3637B1C2-63FD-EE40-8434-31C26AE9C35E}" type="slidenum">
              <a:rPr lang="en-US">
                <a:solidFill>
                  <a:srgbClr val="000000">
                    <a:tint val="75000"/>
                  </a:srgbClr>
                </a:solidFill>
                <a:latin typeface="Arial" panose="020B0604020202020204"/>
              </a:rPr>
              <a:pPr defTabSz="685800"/>
              <a:t>4</a:t>
            </a:fld>
            <a:endParaRPr lang="en-US">
              <a:solidFill>
                <a:srgbClr val="000000">
                  <a:tint val="75000"/>
                </a:srgbClr>
              </a:solidFill>
              <a:latin typeface="Arial" panose="020B0604020202020204"/>
            </a:endParaRPr>
          </a:p>
        </p:txBody>
      </p:sp>
      <p:pic>
        <p:nvPicPr>
          <p:cNvPr id="7" name="Picture 6"/>
          <p:cNvPicPr>
            <a:picLocks noChangeAspect="1"/>
          </p:cNvPicPr>
          <p:nvPr/>
        </p:nvPicPr>
        <p:blipFill>
          <a:blip r:embed="rId4"/>
          <a:stretch>
            <a:fillRect/>
          </a:stretch>
        </p:blipFill>
        <p:spPr>
          <a:xfrm>
            <a:off x="5562600" y="1027908"/>
            <a:ext cx="4800599" cy="2590800"/>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869475"/>
      </p:ext>
    </p:extLst>
  </p:cSld>
  <p:clrMapOvr>
    <a:masterClrMapping/>
  </p:clrMapOvr>
  <mc:AlternateContent xmlns:mc="http://schemas.openxmlformats.org/markup-compatibility/2006" xmlns:p14="http://schemas.microsoft.com/office/powerpoint/2010/main">
    <mc:Choice Requires="p14">
      <p:transition spd="slow" p14:dur="2000" advTm="54131"/>
    </mc:Choice>
    <mc:Fallback xmlns="">
      <p:transition spd="slow" advTm="5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AA25-C956-6F4F-85CE-5FC9C09C226B}"/>
              </a:ext>
            </a:extLst>
          </p:cNvPr>
          <p:cNvSpPr>
            <a:spLocks noGrp="1"/>
          </p:cNvSpPr>
          <p:nvPr>
            <p:ph type="title"/>
          </p:nvPr>
        </p:nvSpPr>
        <p:spPr/>
        <p:txBody>
          <a:bodyPr/>
          <a:lstStyle/>
          <a:p>
            <a:r>
              <a:rPr lang="en-US" dirty="0" smtClean="0"/>
              <a:t>Relationship Requirement – </a:t>
            </a:r>
            <a:r>
              <a:rPr lang="en-US" dirty="0" err="1" smtClean="0"/>
              <a:t>cntd</a:t>
            </a:r>
            <a:r>
              <a:rPr lang="en-US" dirty="0" smtClean="0"/>
              <a:t>.</a:t>
            </a:r>
            <a:endParaRPr lang="en-US" dirty="0"/>
          </a:p>
        </p:txBody>
      </p:sp>
      <p:sp>
        <p:nvSpPr>
          <p:cNvPr id="3" name="Content Placeholder 2">
            <a:extLst>
              <a:ext uri="{FF2B5EF4-FFF2-40B4-BE49-F238E27FC236}">
                <a16:creationId xmlns:a16="http://schemas.microsoft.com/office/drawing/2014/main" id="{7BF89B24-DE4B-F945-B8CA-541F2BEEFE24}"/>
              </a:ext>
            </a:extLst>
          </p:cNvPr>
          <p:cNvSpPr>
            <a:spLocks noGrp="1"/>
          </p:cNvSpPr>
          <p:nvPr>
            <p:ph idx="1"/>
          </p:nvPr>
        </p:nvSpPr>
        <p:spPr/>
        <p:txBody>
          <a:bodyPr>
            <a:normAutofit/>
          </a:bodyPr>
          <a:lstStyle/>
          <a:p>
            <a:pPr marL="342900" lvl="0" indent="-342900" defTabSz="457200" fontAlgn="base">
              <a:lnSpc>
                <a:spcPct val="100000"/>
              </a:lnSpc>
              <a:spcBef>
                <a:spcPct val="20000"/>
              </a:spcBef>
              <a:spcAft>
                <a:spcPct val="0"/>
              </a:spcAft>
              <a:buFont typeface="Wingdings" pitchFamily="2" charset="2"/>
              <a:buChar char="§"/>
            </a:pPr>
            <a:r>
              <a:rPr lang="en-US" sz="2400" dirty="0" smtClean="0">
                <a:solidFill>
                  <a:prstClr val="black"/>
                </a:solidFill>
                <a:latin typeface="+mj-lt"/>
              </a:rPr>
              <a:t>To be considered “close” it is not </a:t>
            </a:r>
            <a:r>
              <a:rPr lang="en-US" sz="2400" dirty="0">
                <a:solidFill>
                  <a:prstClr val="black"/>
                </a:solidFill>
                <a:latin typeface="+mj-lt"/>
              </a:rPr>
              <a:t>enough merely to:</a:t>
            </a:r>
          </a:p>
          <a:p>
            <a:pPr marL="800100" lvl="1" indent="-342900" defTabSz="457200" fontAlgn="base">
              <a:lnSpc>
                <a:spcPct val="100000"/>
              </a:lnSpc>
              <a:spcBef>
                <a:spcPct val="20000"/>
              </a:spcBef>
              <a:spcAft>
                <a:spcPct val="0"/>
              </a:spcAft>
              <a:buFont typeface="Wingdings" panose="05000000000000000000" pitchFamily="2" charset="2"/>
              <a:buChar char="v"/>
            </a:pPr>
            <a:r>
              <a:rPr lang="en-US" sz="2000" dirty="0">
                <a:solidFill>
                  <a:prstClr val="black"/>
                </a:solidFill>
                <a:latin typeface="+mj-lt"/>
              </a:rPr>
              <a:t>b</a:t>
            </a:r>
            <a:r>
              <a:rPr lang="en-US" sz="2000" dirty="0" smtClean="0">
                <a:solidFill>
                  <a:prstClr val="black"/>
                </a:solidFill>
                <a:latin typeface="+mj-lt"/>
              </a:rPr>
              <a:t>elong to the same religious organization</a:t>
            </a:r>
          </a:p>
          <a:p>
            <a:pPr marL="800100" lvl="1" indent="-342900" defTabSz="457200" fontAlgn="base">
              <a:lnSpc>
                <a:spcPct val="100000"/>
              </a:lnSpc>
              <a:spcBef>
                <a:spcPct val="20000"/>
              </a:spcBef>
              <a:spcAft>
                <a:spcPct val="0"/>
              </a:spcAft>
              <a:buFont typeface="Wingdings" panose="05000000000000000000" pitchFamily="2" charset="2"/>
              <a:buChar char="v"/>
            </a:pPr>
            <a:r>
              <a:rPr lang="en-US" sz="2000" dirty="0" smtClean="0">
                <a:solidFill>
                  <a:prstClr val="black"/>
                </a:solidFill>
                <a:latin typeface="+mj-lt"/>
              </a:rPr>
              <a:t>be </a:t>
            </a:r>
            <a:r>
              <a:rPr lang="en-US" sz="2000" dirty="0">
                <a:solidFill>
                  <a:prstClr val="black"/>
                </a:solidFill>
                <a:latin typeface="+mj-lt"/>
              </a:rPr>
              <a:t>part of the same club or group of a co-worker or client</a:t>
            </a:r>
          </a:p>
          <a:p>
            <a:pPr marL="800100" lvl="1" indent="-342900" defTabSz="457200" fontAlgn="base">
              <a:lnSpc>
                <a:spcPct val="100000"/>
              </a:lnSpc>
              <a:spcBef>
                <a:spcPct val="20000"/>
              </a:spcBef>
              <a:spcAft>
                <a:spcPct val="0"/>
              </a:spcAft>
              <a:buFont typeface="Wingdings" panose="05000000000000000000" pitchFamily="2" charset="2"/>
              <a:buChar char="v"/>
            </a:pPr>
            <a:r>
              <a:rPr lang="en-US" sz="2000" dirty="0">
                <a:solidFill>
                  <a:prstClr val="black"/>
                </a:solidFill>
                <a:latin typeface="+mj-lt"/>
              </a:rPr>
              <a:t>be a client or customer</a:t>
            </a:r>
          </a:p>
          <a:p>
            <a:pPr marL="800100" lvl="1" indent="-342900" defTabSz="457200" fontAlgn="base">
              <a:lnSpc>
                <a:spcPct val="100000"/>
              </a:lnSpc>
              <a:spcBef>
                <a:spcPct val="20000"/>
              </a:spcBef>
              <a:spcAft>
                <a:spcPct val="0"/>
              </a:spcAft>
              <a:buFont typeface="Wingdings" panose="05000000000000000000" pitchFamily="2" charset="2"/>
              <a:buChar char="v"/>
            </a:pPr>
            <a:r>
              <a:rPr lang="en-US" sz="2000" dirty="0">
                <a:solidFill>
                  <a:prstClr val="black"/>
                </a:solidFill>
                <a:latin typeface="+mj-lt"/>
              </a:rPr>
              <a:t>have a social </a:t>
            </a:r>
            <a:r>
              <a:rPr lang="en-US" sz="2000" dirty="0" smtClean="0">
                <a:solidFill>
                  <a:prstClr val="black"/>
                </a:solidFill>
                <a:latin typeface="+mj-lt"/>
              </a:rPr>
              <a:t>media connection</a:t>
            </a:r>
          </a:p>
          <a:p>
            <a:pPr marL="457200" lvl="1" indent="0" defTabSz="457200" fontAlgn="base">
              <a:lnSpc>
                <a:spcPct val="100000"/>
              </a:lnSpc>
              <a:spcBef>
                <a:spcPct val="20000"/>
              </a:spcBef>
              <a:spcAft>
                <a:spcPct val="0"/>
              </a:spcAft>
              <a:buNone/>
            </a:pPr>
            <a:endParaRPr lang="en-US" sz="2400" dirty="0">
              <a:solidFill>
                <a:prstClr val="black"/>
              </a:solidFill>
              <a:latin typeface="+mj-lt"/>
            </a:endParaRPr>
          </a:p>
          <a:p>
            <a:pPr marL="457200" lvl="1" indent="0" defTabSz="457200" fontAlgn="base">
              <a:lnSpc>
                <a:spcPct val="100000"/>
              </a:lnSpc>
              <a:spcBef>
                <a:spcPct val="20000"/>
              </a:spcBef>
              <a:spcAft>
                <a:spcPct val="0"/>
              </a:spcAft>
              <a:buNone/>
            </a:pPr>
            <a:r>
              <a:rPr lang="en-CA" sz="2800" dirty="0" smtClean="0">
                <a:solidFill>
                  <a:schemeClr val="tx1"/>
                </a:solidFill>
                <a:latin typeface="+mj-lt"/>
              </a:rPr>
              <a:t>Must be a relationship </a:t>
            </a:r>
            <a:r>
              <a:rPr lang="en-CA" sz="2800" dirty="0">
                <a:solidFill>
                  <a:schemeClr val="tx1"/>
                </a:solidFill>
                <a:latin typeface="+mj-lt"/>
              </a:rPr>
              <a:t>of </a:t>
            </a:r>
            <a:r>
              <a:rPr lang="en-CA" sz="2800" dirty="0">
                <a:solidFill>
                  <a:srgbClr val="FF0000"/>
                </a:solidFill>
                <a:latin typeface="+mj-lt"/>
              </a:rPr>
              <a:t>trust</a:t>
            </a:r>
            <a:r>
              <a:rPr lang="en-CA" sz="2800" dirty="0">
                <a:solidFill>
                  <a:schemeClr val="tx1"/>
                </a:solidFill>
                <a:latin typeface="+mj-lt"/>
              </a:rPr>
              <a:t> and both parties should believe that such a relationship exists</a:t>
            </a:r>
            <a:endParaRPr lang="en-US" sz="2800" dirty="0">
              <a:solidFill>
                <a:schemeClr val="tx1"/>
              </a:solidFill>
              <a:latin typeface="+mj-lt"/>
            </a:endParaRPr>
          </a:p>
          <a:p>
            <a:pPr marL="800100" lvl="1" indent="-342900" defTabSz="457200" fontAlgn="base">
              <a:lnSpc>
                <a:spcPct val="100000"/>
              </a:lnSpc>
              <a:spcBef>
                <a:spcPct val="20000"/>
              </a:spcBef>
              <a:spcAft>
                <a:spcPct val="0"/>
              </a:spcAft>
              <a:buFont typeface="Wingdings" panose="05000000000000000000" pitchFamily="2" charset="2"/>
              <a:buChar char="v"/>
            </a:pPr>
            <a:endParaRPr lang="en-US" sz="2400" dirty="0">
              <a:solidFill>
                <a:prstClr val="black"/>
              </a:solidFill>
              <a:latin typeface="+mj-lt"/>
            </a:endParaRPr>
          </a:p>
          <a:p>
            <a:pPr marL="800100" lvl="1" indent="-342900" defTabSz="457200" fontAlgn="base">
              <a:lnSpc>
                <a:spcPct val="100000"/>
              </a:lnSpc>
              <a:spcBef>
                <a:spcPct val="20000"/>
              </a:spcBef>
              <a:spcAft>
                <a:spcPct val="0"/>
              </a:spcAft>
              <a:buFont typeface="Wingdings" panose="05000000000000000000" pitchFamily="2" charset="2"/>
              <a:buChar char="v"/>
            </a:pPr>
            <a:endParaRPr lang="en-US" sz="2000" dirty="0">
              <a:solidFill>
                <a:prstClr val="black"/>
              </a:solidFill>
              <a:latin typeface="+mj-lt"/>
            </a:endParaRPr>
          </a:p>
        </p:txBody>
      </p:sp>
      <p:sp>
        <p:nvSpPr>
          <p:cNvPr id="4" name="Date Placeholder 3">
            <a:extLst>
              <a:ext uri="{FF2B5EF4-FFF2-40B4-BE49-F238E27FC236}">
                <a16:creationId xmlns:a16="http://schemas.microsoft.com/office/drawing/2014/main" id="{8D4DC377-8B83-8A49-A2A8-79982B38BD69}"/>
              </a:ext>
            </a:extLst>
          </p:cNvPr>
          <p:cNvSpPr>
            <a:spLocks noGrp="1"/>
          </p:cNvSpPr>
          <p:nvPr>
            <p:ph type="dt" sz="half" idx="10"/>
          </p:nvPr>
        </p:nvSpPr>
        <p:spPr/>
        <p:txBody>
          <a:bodyPr/>
          <a:lstStyle/>
          <a:p>
            <a:pPr defTabSz="685800"/>
            <a:r>
              <a:rPr lang="en-CA" dirty="0">
                <a:solidFill>
                  <a:srgbClr val="000000">
                    <a:tint val="75000"/>
                  </a:srgbClr>
                </a:solidFill>
                <a:latin typeface="Arial" panose="020B0604020202020204"/>
              </a:rPr>
              <a:t>2020</a:t>
            </a:r>
            <a:endParaRPr lang="en-US" dirty="0">
              <a:solidFill>
                <a:srgbClr val="000000">
                  <a:tint val="75000"/>
                </a:srgbClr>
              </a:solidFill>
              <a:latin typeface="Arial" panose="020B0604020202020204"/>
            </a:endParaRPr>
          </a:p>
        </p:txBody>
      </p:sp>
      <p:sp>
        <p:nvSpPr>
          <p:cNvPr id="5" name="Footer Placeholder 4">
            <a:extLst>
              <a:ext uri="{FF2B5EF4-FFF2-40B4-BE49-F238E27FC236}">
                <a16:creationId xmlns:a16="http://schemas.microsoft.com/office/drawing/2014/main" id="{22FBCF2B-8AFC-6A40-AD33-F8DF1F675227}"/>
              </a:ext>
            </a:extLst>
          </p:cNvPr>
          <p:cNvSpPr>
            <a:spLocks noGrp="1"/>
          </p:cNvSpPr>
          <p:nvPr>
            <p:ph type="ftr" sz="quarter" idx="11"/>
          </p:nvPr>
        </p:nvSpPr>
        <p:spPr/>
        <p:txBody>
          <a:bodyPr/>
          <a:lstStyle/>
          <a:p>
            <a:pPr defTabSz="685800"/>
            <a:r>
              <a:rPr lang="en-US" dirty="0">
                <a:solidFill>
                  <a:srgbClr val="000000">
                    <a:tint val="75000"/>
                  </a:srgbClr>
                </a:solidFill>
                <a:latin typeface="Arial" panose="020B0604020202020204"/>
              </a:rPr>
              <a:t>ALBERTA SECURITIES COMMISSION</a:t>
            </a:r>
          </a:p>
        </p:txBody>
      </p:sp>
      <p:sp>
        <p:nvSpPr>
          <p:cNvPr id="6" name="Slide Number Placeholder 5">
            <a:extLst>
              <a:ext uri="{FF2B5EF4-FFF2-40B4-BE49-F238E27FC236}">
                <a16:creationId xmlns:a16="http://schemas.microsoft.com/office/drawing/2014/main" id="{54A47682-75E4-7E47-AD83-1A9847AA0609}"/>
              </a:ext>
            </a:extLst>
          </p:cNvPr>
          <p:cNvSpPr>
            <a:spLocks noGrp="1"/>
          </p:cNvSpPr>
          <p:nvPr>
            <p:ph type="sldNum" sz="quarter" idx="12"/>
          </p:nvPr>
        </p:nvSpPr>
        <p:spPr/>
        <p:txBody>
          <a:bodyPr/>
          <a:lstStyle/>
          <a:p>
            <a:pPr defTabSz="685800"/>
            <a:fld id="{3637B1C2-63FD-EE40-8434-31C26AE9C35E}" type="slidenum">
              <a:rPr lang="en-US">
                <a:solidFill>
                  <a:srgbClr val="000000">
                    <a:tint val="75000"/>
                  </a:srgbClr>
                </a:solidFill>
                <a:latin typeface="Arial" panose="020B0604020202020204"/>
              </a:rPr>
              <a:pPr defTabSz="685800"/>
              <a:t>5</a:t>
            </a:fld>
            <a:endParaRPr lang="en-US">
              <a:solidFill>
                <a:srgbClr val="000000">
                  <a:tint val="75000"/>
                </a:srgbClr>
              </a:solidFill>
              <a:latin typeface="Arial" panose="020B0604020202020204"/>
            </a:endParaRPr>
          </a:p>
        </p:txBody>
      </p:sp>
      <p:pic>
        <p:nvPicPr>
          <p:cNvPr id="8" name="Picture 7"/>
          <p:cNvPicPr>
            <a:picLocks noChangeAspect="1"/>
          </p:cNvPicPr>
          <p:nvPr/>
        </p:nvPicPr>
        <p:blipFill>
          <a:blip r:embed="rId4"/>
          <a:stretch>
            <a:fillRect/>
          </a:stretch>
        </p:blipFill>
        <p:spPr>
          <a:xfrm>
            <a:off x="7924800" y="990600"/>
            <a:ext cx="3629025" cy="2795588"/>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3909441"/>
      </p:ext>
    </p:extLst>
  </p:cSld>
  <p:clrMapOvr>
    <a:masterClrMapping/>
  </p:clrMapOvr>
  <mc:AlternateContent xmlns:mc="http://schemas.openxmlformats.org/markup-compatibility/2006" xmlns:p14="http://schemas.microsoft.com/office/powerpoint/2010/main">
    <mc:Choice Requires="p14">
      <p:transition spd="slow" p14:dur="2000" advTm="19639"/>
    </mc:Choice>
    <mc:Fallback xmlns="">
      <p:transition spd="slow" advTm="19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AA25-C956-6F4F-85CE-5FC9C09C226B}"/>
              </a:ext>
            </a:extLst>
          </p:cNvPr>
          <p:cNvSpPr>
            <a:spLocks noGrp="1"/>
          </p:cNvSpPr>
          <p:nvPr>
            <p:ph type="title"/>
          </p:nvPr>
        </p:nvSpPr>
        <p:spPr/>
        <p:txBody>
          <a:bodyPr/>
          <a:lstStyle/>
          <a:p>
            <a:r>
              <a:rPr lang="en-US" dirty="0" smtClean="0"/>
              <a:t>Confirming Relationship</a:t>
            </a:r>
            <a:endParaRPr lang="en-US" dirty="0"/>
          </a:p>
        </p:txBody>
      </p:sp>
      <p:sp>
        <p:nvSpPr>
          <p:cNvPr id="3" name="Content Placeholder 2">
            <a:extLst>
              <a:ext uri="{FF2B5EF4-FFF2-40B4-BE49-F238E27FC236}">
                <a16:creationId xmlns:a16="http://schemas.microsoft.com/office/drawing/2014/main" id="{7BF89B24-DE4B-F945-B8CA-541F2BEEFE24}"/>
              </a:ext>
            </a:extLst>
          </p:cNvPr>
          <p:cNvSpPr>
            <a:spLocks noGrp="1"/>
          </p:cNvSpPr>
          <p:nvPr>
            <p:ph idx="1"/>
          </p:nvPr>
        </p:nvSpPr>
        <p:spPr/>
        <p:txBody>
          <a:bodyPr>
            <a:normAutofit/>
          </a:bodyPr>
          <a:lstStyle/>
          <a:p>
            <a:pPr marL="342900" lvl="0" indent="-342900" defTabSz="457200" fontAlgn="base">
              <a:lnSpc>
                <a:spcPct val="100000"/>
              </a:lnSpc>
              <a:spcBef>
                <a:spcPct val="20000"/>
              </a:spcBef>
              <a:spcAft>
                <a:spcPct val="0"/>
              </a:spcAft>
              <a:buFont typeface="Wingdings" pitchFamily="2" charset="2"/>
              <a:buChar char="§"/>
            </a:pPr>
            <a:r>
              <a:rPr lang="en-US" sz="2400" dirty="0">
                <a:solidFill>
                  <a:prstClr val="black"/>
                </a:solidFill>
                <a:latin typeface="+mj-lt"/>
              </a:rPr>
              <a:t>Should not rely solely on any representations made by investor to verify the </a:t>
            </a:r>
            <a:r>
              <a:rPr lang="en-US" sz="2400" dirty="0" smtClean="0">
                <a:solidFill>
                  <a:prstClr val="black"/>
                </a:solidFill>
                <a:latin typeface="+mj-lt"/>
              </a:rPr>
              <a:t>relationship</a:t>
            </a:r>
            <a:endParaRPr lang="en-US" sz="2400" dirty="0">
              <a:solidFill>
                <a:prstClr val="black"/>
              </a:solidFill>
              <a:latin typeface="+mj-lt"/>
            </a:endParaRPr>
          </a:p>
          <a:p>
            <a:pPr lvl="1" defTabSz="457200" fontAlgn="base">
              <a:lnSpc>
                <a:spcPct val="100000"/>
              </a:lnSpc>
              <a:spcBef>
                <a:spcPct val="20000"/>
              </a:spcBef>
              <a:spcAft>
                <a:spcPct val="0"/>
              </a:spcAft>
              <a:buFont typeface="Wingdings" panose="05000000000000000000" pitchFamily="2" charset="2"/>
              <a:buChar char="v"/>
            </a:pPr>
            <a:r>
              <a:rPr lang="en-US" sz="2100" dirty="0" smtClean="0">
                <a:solidFill>
                  <a:prstClr val="black"/>
                </a:solidFill>
                <a:latin typeface="+mj-lt"/>
              </a:rPr>
              <a:t> establish </a:t>
            </a:r>
            <a:r>
              <a:rPr lang="en-US" sz="2100" dirty="0">
                <a:solidFill>
                  <a:prstClr val="black"/>
                </a:solidFill>
                <a:latin typeface="+mj-lt"/>
              </a:rPr>
              <a:t>policies and procedures that apply to all parties acting on behalf of the issuer (i.e., employees, officers, directors, agents, finders or intermediaries) to confirm their understanding of the exemptions being relied upon</a:t>
            </a:r>
          </a:p>
          <a:p>
            <a:pPr lvl="1" defTabSz="457200" fontAlgn="base">
              <a:lnSpc>
                <a:spcPct val="100000"/>
              </a:lnSpc>
              <a:spcBef>
                <a:spcPct val="20000"/>
              </a:spcBef>
              <a:spcAft>
                <a:spcPct val="0"/>
              </a:spcAft>
              <a:buFont typeface="Wingdings" panose="05000000000000000000" pitchFamily="2" charset="2"/>
              <a:buChar char="v"/>
            </a:pPr>
            <a:r>
              <a:rPr lang="en-US" sz="2100" dirty="0" smtClean="0">
                <a:solidFill>
                  <a:prstClr val="black"/>
                </a:solidFill>
                <a:latin typeface="+mj-lt"/>
              </a:rPr>
              <a:t> ask </a:t>
            </a:r>
            <a:r>
              <a:rPr lang="en-US" sz="2100" dirty="0">
                <a:solidFill>
                  <a:prstClr val="black"/>
                </a:solidFill>
                <a:latin typeface="+mj-lt"/>
              </a:rPr>
              <a:t>questions designed to confirm the nature and length of the relationship</a:t>
            </a:r>
          </a:p>
          <a:p>
            <a:pPr lvl="1" defTabSz="457200" fontAlgn="base">
              <a:lnSpc>
                <a:spcPct val="100000"/>
              </a:lnSpc>
              <a:spcBef>
                <a:spcPct val="20000"/>
              </a:spcBef>
              <a:spcAft>
                <a:spcPct val="0"/>
              </a:spcAft>
              <a:buFont typeface="Wingdings" panose="05000000000000000000" pitchFamily="2" charset="2"/>
              <a:buChar char="v"/>
            </a:pPr>
            <a:r>
              <a:rPr lang="en-US" sz="2100" dirty="0" smtClean="0">
                <a:solidFill>
                  <a:prstClr val="black"/>
                </a:solidFill>
                <a:latin typeface="+mj-lt"/>
              </a:rPr>
              <a:t> keep </a:t>
            </a:r>
            <a:r>
              <a:rPr lang="en-US" sz="2100" dirty="0">
                <a:solidFill>
                  <a:prstClr val="black"/>
                </a:solidFill>
                <a:latin typeface="+mj-lt"/>
              </a:rPr>
              <a:t>all relevant documentation and consider whether you should have the purchaser sign </a:t>
            </a:r>
            <a:r>
              <a:rPr lang="en-US" sz="2100" dirty="0" smtClean="0">
                <a:solidFill>
                  <a:prstClr val="black"/>
                </a:solidFill>
                <a:latin typeface="+mj-lt"/>
              </a:rPr>
              <a:t>  the </a:t>
            </a:r>
            <a:r>
              <a:rPr lang="en-US" sz="2100" dirty="0">
                <a:solidFill>
                  <a:prstClr val="black"/>
                </a:solidFill>
                <a:latin typeface="+mj-lt"/>
              </a:rPr>
              <a:t>documentation</a:t>
            </a:r>
          </a:p>
          <a:p>
            <a:pPr marL="342900" lvl="0" indent="-342900" defTabSz="457200" fontAlgn="base">
              <a:lnSpc>
                <a:spcPct val="100000"/>
              </a:lnSpc>
              <a:spcBef>
                <a:spcPct val="20000"/>
              </a:spcBef>
              <a:spcAft>
                <a:spcPct val="0"/>
              </a:spcAft>
              <a:buFont typeface="Wingdings" pitchFamily="2" charset="2"/>
              <a:buChar char="§"/>
            </a:pPr>
            <a:endParaRPr lang="en-US" sz="2400" dirty="0">
              <a:solidFill>
                <a:prstClr val="black"/>
              </a:solidFill>
              <a:latin typeface="+mj-lt"/>
            </a:endParaRPr>
          </a:p>
          <a:p>
            <a:pPr marL="342900" lvl="0" indent="-342900" defTabSz="457200" fontAlgn="base">
              <a:lnSpc>
                <a:spcPct val="100000"/>
              </a:lnSpc>
              <a:spcBef>
                <a:spcPct val="20000"/>
              </a:spcBef>
              <a:spcAft>
                <a:spcPct val="0"/>
              </a:spcAft>
              <a:buFont typeface="Wingdings" pitchFamily="2" charset="2"/>
              <a:buChar char="§"/>
            </a:pPr>
            <a:r>
              <a:rPr lang="en-US" sz="2400" dirty="0">
                <a:solidFill>
                  <a:prstClr val="black"/>
                </a:solidFill>
                <a:latin typeface="+mj-lt"/>
              </a:rPr>
              <a:t>No “bright line” test to determine whether an applicable relationship exists</a:t>
            </a:r>
          </a:p>
          <a:p>
            <a:pPr marL="800100" lvl="1" indent="-342900" defTabSz="457200" fontAlgn="base">
              <a:lnSpc>
                <a:spcPct val="100000"/>
              </a:lnSpc>
              <a:spcBef>
                <a:spcPct val="20000"/>
              </a:spcBef>
              <a:spcAft>
                <a:spcPct val="0"/>
              </a:spcAft>
              <a:buFont typeface="Wingdings" panose="05000000000000000000" pitchFamily="2" charset="2"/>
              <a:buChar char="v"/>
            </a:pPr>
            <a:endParaRPr lang="en-US" sz="2400" dirty="0">
              <a:solidFill>
                <a:prstClr val="black"/>
              </a:solidFill>
              <a:latin typeface="+mj-lt"/>
            </a:endParaRPr>
          </a:p>
          <a:p>
            <a:pPr marL="800100" lvl="1" indent="-342900" defTabSz="457200" fontAlgn="base">
              <a:lnSpc>
                <a:spcPct val="100000"/>
              </a:lnSpc>
              <a:spcBef>
                <a:spcPct val="20000"/>
              </a:spcBef>
              <a:spcAft>
                <a:spcPct val="0"/>
              </a:spcAft>
              <a:buFont typeface="Wingdings" panose="05000000000000000000" pitchFamily="2" charset="2"/>
              <a:buChar char="v"/>
            </a:pPr>
            <a:endParaRPr lang="en-US" sz="2000" dirty="0">
              <a:solidFill>
                <a:prstClr val="black"/>
              </a:solidFill>
              <a:latin typeface="+mj-lt"/>
            </a:endParaRPr>
          </a:p>
        </p:txBody>
      </p:sp>
      <p:sp>
        <p:nvSpPr>
          <p:cNvPr id="4" name="Date Placeholder 3">
            <a:extLst>
              <a:ext uri="{FF2B5EF4-FFF2-40B4-BE49-F238E27FC236}">
                <a16:creationId xmlns:a16="http://schemas.microsoft.com/office/drawing/2014/main" id="{8D4DC377-8B83-8A49-A2A8-79982B38BD69}"/>
              </a:ext>
            </a:extLst>
          </p:cNvPr>
          <p:cNvSpPr>
            <a:spLocks noGrp="1"/>
          </p:cNvSpPr>
          <p:nvPr>
            <p:ph type="dt" sz="half" idx="10"/>
          </p:nvPr>
        </p:nvSpPr>
        <p:spPr/>
        <p:txBody>
          <a:bodyPr/>
          <a:lstStyle/>
          <a:p>
            <a:pPr defTabSz="685800"/>
            <a:r>
              <a:rPr lang="en-CA" dirty="0">
                <a:solidFill>
                  <a:srgbClr val="000000">
                    <a:tint val="75000"/>
                  </a:srgbClr>
                </a:solidFill>
                <a:latin typeface="Arial" panose="020B0604020202020204"/>
              </a:rPr>
              <a:t>2020</a:t>
            </a:r>
            <a:endParaRPr lang="en-US" dirty="0">
              <a:solidFill>
                <a:srgbClr val="000000">
                  <a:tint val="75000"/>
                </a:srgbClr>
              </a:solidFill>
              <a:latin typeface="Arial" panose="020B0604020202020204"/>
            </a:endParaRPr>
          </a:p>
        </p:txBody>
      </p:sp>
      <p:sp>
        <p:nvSpPr>
          <p:cNvPr id="5" name="Footer Placeholder 4">
            <a:extLst>
              <a:ext uri="{FF2B5EF4-FFF2-40B4-BE49-F238E27FC236}">
                <a16:creationId xmlns:a16="http://schemas.microsoft.com/office/drawing/2014/main" id="{22FBCF2B-8AFC-6A40-AD33-F8DF1F675227}"/>
              </a:ext>
            </a:extLst>
          </p:cNvPr>
          <p:cNvSpPr>
            <a:spLocks noGrp="1"/>
          </p:cNvSpPr>
          <p:nvPr>
            <p:ph type="ftr" sz="quarter" idx="11"/>
          </p:nvPr>
        </p:nvSpPr>
        <p:spPr/>
        <p:txBody>
          <a:bodyPr/>
          <a:lstStyle/>
          <a:p>
            <a:pPr defTabSz="685800"/>
            <a:r>
              <a:rPr lang="en-US" dirty="0">
                <a:solidFill>
                  <a:srgbClr val="000000">
                    <a:tint val="75000"/>
                  </a:srgbClr>
                </a:solidFill>
                <a:latin typeface="Arial" panose="020B0604020202020204"/>
              </a:rPr>
              <a:t>ALBERTA SECURITIES COMMISSION</a:t>
            </a:r>
          </a:p>
        </p:txBody>
      </p:sp>
      <p:sp>
        <p:nvSpPr>
          <p:cNvPr id="6" name="Slide Number Placeholder 5">
            <a:extLst>
              <a:ext uri="{FF2B5EF4-FFF2-40B4-BE49-F238E27FC236}">
                <a16:creationId xmlns:a16="http://schemas.microsoft.com/office/drawing/2014/main" id="{54A47682-75E4-7E47-AD83-1A9847AA0609}"/>
              </a:ext>
            </a:extLst>
          </p:cNvPr>
          <p:cNvSpPr>
            <a:spLocks noGrp="1"/>
          </p:cNvSpPr>
          <p:nvPr>
            <p:ph type="sldNum" sz="quarter" idx="12"/>
          </p:nvPr>
        </p:nvSpPr>
        <p:spPr/>
        <p:txBody>
          <a:bodyPr/>
          <a:lstStyle/>
          <a:p>
            <a:pPr defTabSz="685800"/>
            <a:fld id="{3637B1C2-63FD-EE40-8434-31C26AE9C35E}" type="slidenum">
              <a:rPr lang="en-US">
                <a:solidFill>
                  <a:srgbClr val="000000">
                    <a:tint val="75000"/>
                  </a:srgbClr>
                </a:solidFill>
                <a:latin typeface="Arial" panose="020B0604020202020204"/>
              </a:rPr>
              <a:pPr defTabSz="685800"/>
              <a:t>6</a:t>
            </a:fld>
            <a:endParaRPr lang="en-US">
              <a:solidFill>
                <a:srgbClr val="000000">
                  <a:tint val="75000"/>
                </a:srgbClr>
              </a:solidFill>
              <a:latin typeface="Arial" panose="020B0604020202020204"/>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8498893"/>
      </p:ext>
    </p:extLst>
  </p:cSld>
  <p:clrMapOvr>
    <a:masterClrMapping/>
  </p:clrMapOvr>
  <mc:AlternateContent xmlns:mc="http://schemas.openxmlformats.org/markup-compatibility/2006" xmlns:p14="http://schemas.microsoft.com/office/powerpoint/2010/main">
    <mc:Choice Requires="p14">
      <p:transition spd="slow" p14:dur="2000" advTm="51199"/>
    </mc:Choice>
    <mc:Fallback xmlns="">
      <p:transition spd="slow" advTm="51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AA25-C956-6F4F-85CE-5FC9C09C226B}"/>
              </a:ext>
            </a:extLst>
          </p:cNvPr>
          <p:cNvSpPr>
            <a:spLocks noGrp="1"/>
          </p:cNvSpPr>
          <p:nvPr>
            <p:ph type="title"/>
          </p:nvPr>
        </p:nvSpPr>
        <p:spPr/>
        <p:txBody>
          <a:bodyPr/>
          <a:lstStyle/>
          <a:p>
            <a:r>
              <a:rPr lang="en-US" dirty="0" smtClean="0"/>
              <a:t>Restrictions and Filing Requirements</a:t>
            </a:r>
            <a:endParaRPr lang="en-US" dirty="0"/>
          </a:p>
        </p:txBody>
      </p:sp>
      <p:sp>
        <p:nvSpPr>
          <p:cNvPr id="3" name="Content Placeholder 2">
            <a:extLst>
              <a:ext uri="{FF2B5EF4-FFF2-40B4-BE49-F238E27FC236}">
                <a16:creationId xmlns:a16="http://schemas.microsoft.com/office/drawing/2014/main" id="{7BF89B24-DE4B-F945-B8CA-541F2BEEFE24}"/>
              </a:ext>
            </a:extLst>
          </p:cNvPr>
          <p:cNvSpPr>
            <a:spLocks noGrp="1"/>
          </p:cNvSpPr>
          <p:nvPr>
            <p:ph idx="1"/>
          </p:nvPr>
        </p:nvSpPr>
        <p:spPr/>
        <p:txBody>
          <a:bodyPr>
            <a:normAutofit fontScale="92500" lnSpcReduction="10000"/>
          </a:bodyPr>
          <a:lstStyle/>
          <a:p>
            <a:r>
              <a:rPr lang="en-US" sz="2400" dirty="0">
                <a:solidFill>
                  <a:schemeClr val="tx1"/>
                </a:solidFill>
                <a:latin typeface="+mj-lt"/>
              </a:rPr>
              <a:t>Commissions/finder’s fees cannot be paid to directors, executive officers, founders or control persons</a:t>
            </a:r>
          </a:p>
          <a:p>
            <a:endParaRPr lang="en-US" sz="2400" dirty="0">
              <a:solidFill>
                <a:schemeClr val="tx1"/>
              </a:solidFill>
              <a:latin typeface="+mj-lt"/>
            </a:endParaRPr>
          </a:p>
          <a:p>
            <a:r>
              <a:rPr lang="en-US" sz="2400" dirty="0">
                <a:solidFill>
                  <a:schemeClr val="tx1"/>
                </a:solidFill>
                <a:latin typeface="+mj-lt"/>
              </a:rPr>
              <a:t>No prescribed offering document.  </a:t>
            </a:r>
          </a:p>
          <a:p>
            <a:endParaRPr lang="en-US" sz="2400" dirty="0">
              <a:solidFill>
                <a:schemeClr val="tx1"/>
              </a:solidFill>
              <a:latin typeface="+mj-lt"/>
            </a:endParaRPr>
          </a:p>
          <a:p>
            <a:r>
              <a:rPr lang="en-US" sz="2400" dirty="0">
                <a:solidFill>
                  <a:schemeClr val="tx1"/>
                </a:solidFill>
                <a:latin typeface="+mj-lt"/>
              </a:rPr>
              <a:t>Voluntary offering document not required to be filed with ASC.  Can’t be misleading or fraudulent.</a:t>
            </a:r>
          </a:p>
          <a:p>
            <a:endParaRPr lang="en-US" sz="2400" dirty="0">
              <a:solidFill>
                <a:schemeClr val="tx1"/>
              </a:solidFill>
              <a:latin typeface="+mj-lt"/>
            </a:endParaRPr>
          </a:p>
          <a:p>
            <a:r>
              <a:rPr lang="en-US" sz="2400" dirty="0">
                <a:solidFill>
                  <a:schemeClr val="tx1"/>
                </a:solidFill>
                <a:latin typeface="+mj-lt"/>
              </a:rPr>
              <a:t>Must file a report of exempt distribution (Form 45-106F1) + fee within 10 days of each distribution and pay fee</a:t>
            </a:r>
          </a:p>
          <a:p>
            <a:endParaRPr lang="en-US" sz="2400" dirty="0">
              <a:solidFill>
                <a:schemeClr val="tx1"/>
              </a:solidFill>
              <a:latin typeface="+mj-lt"/>
            </a:endParaRPr>
          </a:p>
          <a:p>
            <a:r>
              <a:rPr lang="en-US" sz="2400" dirty="0">
                <a:solidFill>
                  <a:schemeClr val="tx1"/>
                </a:solidFill>
                <a:latin typeface="+mj-lt"/>
              </a:rPr>
              <a:t>In SK and ON, a prescribed risk acknowledgement required</a:t>
            </a:r>
          </a:p>
          <a:p>
            <a:pPr marL="800100" lvl="1" indent="-342900" defTabSz="457200" fontAlgn="base">
              <a:lnSpc>
                <a:spcPct val="100000"/>
              </a:lnSpc>
              <a:spcBef>
                <a:spcPct val="20000"/>
              </a:spcBef>
              <a:spcAft>
                <a:spcPct val="0"/>
              </a:spcAft>
              <a:buFont typeface="Wingdings" panose="05000000000000000000" pitchFamily="2" charset="2"/>
              <a:buChar char="v"/>
            </a:pPr>
            <a:endParaRPr lang="en-US" sz="2400" dirty="0">
              <a:solidFill>
                <a:prstClr val="black"/>
              </a:solidFill>
              <a:latin typeface="+mj-lt"/>
            </a:endParaRPr>
          </a:p>
          <a:p>
            <a:pPr marL="800100" lvl="1" indent="-342900" defTabSz="457200" fontAlgn="base">
              <a:lnSpc>
                <a:spcPct val="100000"/>
              </a:lnSpc>
              <a:spcBef>
                <a:spcPct val="20000"/>
              </a:spcBef>
              <a:spcAft>
                <a:spcPct val="0"/>
              </a:spcAft>
              <a:buFont typeface="Wingdings" panose="05000000000000000000" pitchFamily="2" charset="2"/>
              <a:buChar char="v"/>
            </a:pPr>
            <a:endParaRPr lang="en-US" sz="2000" dirty="0">
              <a:solidFill>
                <a:prstClr val="black"/>
              </a:solidFill>
              <a:latin typeface="+mj-lt"/>
            </a:endParaRPr>
          </a:p>
        </p:txBody>
      </p:sp>
      <p:sp>
        <p:nvSpPr>
          <p:cNvPr id="4" name="Date Placeholder 3">
            <a:extLst>
              <a:ext uri="{FF2B5EF4-FFF2-40B4-BE49-F238E27FC236}">
                <a16:creationId xmlns:a16="http://schemas.microsoft.com/office/drawing/2014/main" id="{8D4DC377-8B83-8A49-A2A8-79982B38BD69}"/>
              </a:ext>
            </a:extLst>
          </p:cNvPr>
          <p:cNvSpPr>
            <a:spLocks noGrp="1"/>
          </p:cNvSpPr>
          <p:nvPr>
            <p:ph type="dt" sz="half" idx="10"/>
          </p:nvPr>
        </p:nvSpPr>
        <p:spPr/>
        <p:txBody>
          <a:bodyPr/>
          <a:lstStyle/>
          <a:p>
            <a:pPr defTabSz="685800"/>
            <a:r>
              <a:rPr lang="en-CA" dirty="0">
                <a:solidFill>
                  <a:srgbClr val="000000">
                    <a:tint val="75000"/>
                  </a:srgbClr>
                </a:solidFill>
                <a:latin typeface="Arial" panose="020B0604020202020204"/>
              </a:rPr>
              <a:t>2020</a:t>
            </a:r>
            <a:endParaRPr lang="en-US" dirty="0">
              <a:solidFill>
                <a:srgbClr val="000000">
                  <a:tint val="75000"/>
                </a:srgbClr>
              </a:solidFill>
              <a:latin typeface="Arial" panose="020B0604020202020204"/>
            </a:endParaRPr>
          </a:p>
        </p:txBody>
      </p:sp>
      <p:sp>
        <p:nvSpPr>
          <p:cNvPr id="5" name="Footer Placeholder 4">
            <a:extLst>
              <a:ext uri="{FF2B5EF4-FFF2-40B4-BE49-F238E27FC236}">
                <a16:creationId xmlns:a16="http://schemas.microsoft.com/office/drawing/2014/main" id="{22FBCF2B-8AFC-6A40-AD33-F8DF1F675227}"/>
              </a:ext>
            </a:extLst>
          </p:cNvPr>
          <p:cNvSpPr>
            <a:spLocks noGrp="1"/>
          </p:cNvSpPr>
          <p:nvPr>
            <p:ph type="ftr" sz="quarter" idx="11"/>
          </p:nvPr>
        </p:nvSpPr>
        <p:spPr/>
        <p:txBody>
          <a:bodyPr/>
          <a:lstStyle/>
          <a:p>
            <a:pPr defTabSz="685800"/>
            <a:r>
              <a:rPr lang="en-US" dirty="0">
                <a:solidFill>
                  <a:srgbClr val="000000">
                    <a:tint val="75000"/>
                  </a:srgbClr>
                </a:solidFill>
                <a:latin typeface="Arial" panose="020B0604020202020204"/>
              </a:rPr>
              <a:t>ALBERTA SECURITIES COMMISSION</a:t>
            </a:r>
          </a:p>
        </p:txBody>
      </p:sp>
      <p:sp>
        <p:nvSpPr>
          <p:cNvPr id="6" name="Slide Number Placeholder 5">
            <a:extLst>
              <a:ext uri="{FF2B5EF4-FFF2-40B4-BE49-F238E27FC236}">
                <a16:creationId xmlns:a16="http://schemas.microsoft.com/office/drawing/2014/main" id="{54A47682-75E4-7E47-AD83-1A9847AA0609}"/>
              </a:ext>
            </a:extLst>
          </p:cNvPr>
          <p:cNvSpPr>
            <a:spLocks noGrp="1"/>
          </p:cNvSpPr>
          <p:nvPr>
            <p:ph type="sldNum" sz="quarter" idx="12"/>
          </p:nvPr>
        </p:nvSpPr>
        <p:spPr/>
        <p:txBody>
          <a:bodyPr/>
          <a:lstStyle/>
          <a:p>
            <a:pPr defTabSz="685800"/>
            <a:fld id="{3637B1C2-63FD-EE40-8434-31C26AE9C35E}" type="slidenum">
              <a:rPr lang="en-US">
                <a:solidFill>
                  <a:srgbClr val="000000">
                    <a:tint val="75000"/>
                  </a:srgbClr>
                </a:solidFill>
                <a:latin typeface="Arial" panose="020B0604020202020204"/>
              </a:rPr>
              <a:pPr defTabSz="685800"/>
              <a:t>7</a:t>
            </a:fld>
            <a:endParaRPr lang="en-US">
              <a:solidFill>
                <a:srgbClr val="000000">
                  <a:tint val="75000"/>
                </a:srgbClr>
              </a:solidFill>
              <a:latin typeface="Arial" panose="020B0604020202020204"/>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36949694"/>
      </p:ext>
    </p:extLst>
  </p:cSld>
  <p:clrMapOvr>
    <a:masterClrMapping/>
  </p:clrMapOvr>
  <mc:AlternateContent xmlns:mc="http://schemas.openxmlformats.org/markup-compatibility/2006" xmlns:p14="http://schemas.microsoft.com/office/powerpoint/2010/main">
    <mc:Choice Requires="p14">
      <p:transition spd="slow" p14:dur="2000" advTm="82977"/>
    </mc:Choice>
    <mc:Fallback xmlns="">
      <p:transition spd="slow" advTm="82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AA25-C956-6F4F-85CE-5FC9C09C226B}"/>
              </a:ext>
            </a:extLst>
          </p:cNvPr>
          <p:cNvSpPr>
            <a:spLocks noGrp="1"/>
          </p:cNvSpPr>
          <p:nvPr>
            <p:ph type="title"/>
          </p:nvPr>
        </p:nvSpPr>
        <p:spPr/>
        <p:txBody>
          <a:bodyPr/>
          <a:lstStyle/>
          <a:p>
            <a:r>
              <a:rPr lang="en-CA" dirty="0" smtClean="0"/>
              <a:t>Tips and Traps</a:t>
            </a:r>
            <a:endParaRPr lang="en-US" dirty="0"/>
          </a:p>
        </p:txBody>
      </p:sp>
      <p:sp>
        <p:nvSpPr>
          <p:cNvPr id="3" name="Content Placeholder 2">
            <a:extLst>
              <a:ext uri="{FF2B5EF4-FFF2-40B4-BE49-F238E27FC236}">
                <a16:creationId xmlns:a16="http://schemas.microsoft.com/office/drawing/2014/main" id="{7BF89B24-DE4B-F945-B8CA-541F2BEEFE24}"/>
              </a:ext>
            </a:extLst>
          </p:cNvPr>
          <p:cNvSpPr>
            <a:spLocks noGrp="1"/>
          </p:cNvSpPr>
          <p:nvPr>
            <p:ph idx="1"/>
          </p:nvPr>
        </p:nvSpPr>
        <p:spPr/>
        <p:txBody>
          <a:bodyPr>
            <a:normAutofit/>
          </a:bodyPr>
          <a:lstStyle/>
          <a:p>
            <a:r>
              <a:rPr lang="en-CA" dirty="0">
                <a:solidFill>
                  <a:schemeClr val="tx1"/>
                </a:solidFill>
                <a:latin typeface="+mj-lt"/>
              </a:rPr>
              <a:t>Obligation (and risk) is on the </a:t>
            </a:r>
            <a:r>
              <a:rPr lang="en-CA" i="1" dirty="0">
                <a:solidFill>
                  <a:schemeClr val="tx1"/>
                </a:solidFill>
                <a:latin typeface="+mj-lt"/>
              </a:rPr>
              <a:t>sellers </a:t>
            </a:r>
            <a:r>
              <a:rPr lang="en-CA" dirty="0">
                <a:solidFill>
                  <a:schemeClr val="tx1"/>
                </a:solidFill>
                <a:latin typeface="+mj-lt"/>
              </a:rPr>
              <a:t>to make sure </a:t>
            </a:r>
            <a:endParaRPr lang="en-CA" dirty="0" smtClean="0">
              <a:solidFill>
                <a:schemeClr val="tx1"/>
              </a:solidFill>
              <a:latin typeface="+mj-lt"/>
            </a:endParaRPr>
          </a:p>
          <a:p>
            <a:pPr marL="0" indent="0">
              <a:buNone/>
            </a:pPr>
            <a:r>
              <a:rPr lang="en-CA" dirty="0" smtClean="0">
                <a:solidFill>
                  <a:schemeClr val="tx1"/>
                </a:solidFill>
                <a:latin typeface="+mj-lt"/>
              </a:rPr>
              <a:t>  exemption </a:t>
            </a:r>
            <a:r>
              <a:rPr lang="en-CA" dirty="0">
                <a:solidFill>
                  <a:schemeClr val="tx1"/>
                </a:solidFill>
                <a:latin typeface="+mj-lt"/>
              </a:rPr>
              <a:t>available and comply with all conditions.</a:t>
            </a:r>
          </a:p>
          <a:p>
            <a:endParaRPr lang="en-CA" dirty="0">
              <a:solidFill>
                <a:schemeClr val="tx1"/>
              </a:solidFill>
              <a:latin typeface="+mj-lt"/>
            </a:endParaRPr>
          </a:p>
          <a:p>
            <a:pPr>
              <a:spcBef>
                <a:spcPts val="0"/>
              </a:spcBef>
            </a:pPr>
            <a:r>
              <a:rPr lang="en-US" dirty="0">
                <a:solidFill>
                  <a:schemeClr val="tx1"/>
                </a:solidFill>
                <a:latin typeface="+mj-lt"/>
              </a:rPr>
              <a:t>Resale restrictions apply to purchasers</a:t>
            </a:r>
          </a:p>
          <a:p>
            <a:pPr>
              <a:spcBef>
                <a:spcPts val="0"/>
              </a:spcBef>
            </a:pPr>
            <a:endParaRPr lang="en-US" sz="1600" dirty="0">
              <a:solidFill>
                <a:schemeClr val="tx1"/>
              </a:solidFill>
              <a:latin typeface="+mj-lt"/>
            </a:endParaRPr>
          </a:p>
          <a:p>
            <a:pPr lvl="1">
              <a:spcBef>
                <a:spcPts val="0"/>
              </a:spcBef>
              <a:buFont typeface="Wingdings" panose="05000000000000000000" pitchFamily="2" charset="2"/>
              <a:buChar char="v"/>
            </a:pPr>
            <a:r>
              <a:rPr lang="en-US" dirty="0" smtClean="0">
                <a:solidFill>
                  <a:schemeClr val="tx1"/>
                </a:solidFill>
                <a:latin typeface="+mj-lt"/>
              </a:rPr>
              <a:t> 4 </a:t>
            </a:r>
            <a:r>
              <a:rPr lang="en-US" dirty="0">
                <a:solidFill>
                  <a:schemeClr val="tx1"/>
                </a:solidFill>
                <a:latin typeface="+mj-lt"/>
              </a:rPr>
              <a:t>months for security holders of </a:t>
            </a:r>
            <a:r>
              <a:rPr lang="en-US" b="1" dirty="0">
                <a:solidFill>
                  <a:schemeClr val="tx1"/>
                </a:solidFill>
                <a:latin typeface="+mj-lt"/>
              </a:rPr>
              <a:t>reporting issuers</a:t>
            </a:r>
          </a:p>
          <a:p>
            <a:pPr lvl="1">
              <a:spcBef>
                <a:spcPts val="0"/>
              </a:spcBef>
              <a:buFont typeface="Wingdings" panose="05000000000000000000" pitchFamily="2" charset="2"/>
              <a:buChar char="v"/>
            </a:pPr>
            <a:r>
              <a:rPr lang="en-US" dirty="0" smtClean="0">
                <a:solidFill>
                  <a:schemeClr val="tx1"/>
                </a:solidFill>
                <a:latin typeface="+mj-lt"/>
              </a:rPr>
              <a:t> But </a:t>
            </a:r>
            <a:r>
              <a:rPr lang="en-US" dirty="0">
                <a:solidFill>
                  <a:schemeClr val="tx1"/>
                </a:solidFill>
                <a:latin typeface="+mj-lt"/>
              </a:rPr>
              <a:t>continue </a:t>
            </a:r>
            <a:r>
              <a:rPr lang="en-US" b="1" dirty="0">
                <a:solidFill>
                  <a:schemeClr val="tx1"/>
                </a:solidFill>
                <a:latin typeface="+mj-lt"/>
              </a:rPr>
              <a:t>indefinitely</a:t>
            </a:r>
            <a:r>
              <a:rPr lang="en-US" i="1" dirty="0">
                <a:solidFill>
                  <a:schemeClr val="tx1"/>
                </a:solidFill>
                <a:latin typeface="+mj-lt"/>
              </a:rPr>
              <a:t> </a:t>
            </a:r>
            <a:r>
              <a:rPr lang="en-US" dirty="0">
                <a:solidFill>
                  <a:schemeClr val="tx1"/>
                </a:solidFill>
                <a:latin typeface="+mj-lt"/>
              </a:rPr>
              <a:t>for security holders of non-reporting issuers</a:t>
            </a:r>
            <a:endParaRPr lang="en-US" sz="1600" dirty="0">
              <a:solidFill>
                <a:schemeClr val="tx1"/>
              </a:solidFill>
              <a:latin typeface="+mj-lt"/>
            </a:endParaRPr>
          </a:p>
          <a:p>
            <a:pPr lvl="1">
              <a:spcBef>
                <a:spcPts val="0"/>
              </a:spcBef>
              <a:buFont typeface="Wingdings" panose="05000000000000000000" pitchFamily="2" charset="2"/>
              <a:buChar char="v"/>
            </a:pPr>
            <a:r>
              <a:rPr lang="en-US" dirty="0" smtClean="0">
                <a:solidFill>
                  <a:schemeClr val="tx1"/>
                </a:solidFill>
                <a:latin typeface="+mj-lt"/>
              </a:rPr>
              <a:t> Resell </a:t>
            </a:r>
            <a:r>
              <a:rPr lang="en-US" dirty="0">
                <a:solidFill>
                  <a:schemeClr val="tx1"/>
                </a:solidFill>
                <a:latin typeface="+mj-lt"/>
              </a:rPr>
              <a:t>only under a prospectus or another prospectus exemption during resale restrictions.</a:t>
            </a:r>
          </a:p>
          <a:p>
            <a:pPr lvl="1">
              <a:spcBef>
                <a:spcPts val="0"/>
              </a:spcBef>
            </a:pPr>
            <a:endParaRPr lang="en-US" dirty="0">
              <a:solidFill>
                <a:schemeClr val="tx1"/>
              </a:solidFill>
              <a:latin typeface="+mj-lt"/>
            </a:endParaRPr>
          </a:p>
          <a:p>
            <a:r>
              <a:rPr lang="en-US" dirty="0">
                <a:solidFill>
                  <a:schemeClr val="tx1"/>
                </a:solidFill>
                <a:latin typeface="+mj-lt"/>
              </a:rPr>
              <a:t>Must comply with law in each applicable </a:t>
            </a:r>
          </a:p>
          <a:p>
            <a:pPr marL="0" indent="0">
              <a:buNone/>
            </a:pPr>
            <a:r>
              <a:rPr lang="en-US" dirty="0">
                <a:solidFill>
                  <a:schemeClr val="tx1"/>
                </a:solidFill>
                <a:latin typeface="+mj-lt"/>
              </a:rPr>
              <a:t>     jurisdiction e.g., where there is a “distribution” </a:t>
            </a:r>
          </a:p>
          <a:p>
            <a:pPr lvl="1">
              <a:buFont typeface="Wingdings" panose="05000000000000000000" pitchFamily="2" charset="2"/>
              <a:buChar char="v"/>
            </a:pPr>
            <a:r>
              <a:rPr lang="en-US" dirty="0" smtClean="0">
                <a:solidFill>
                  <a:schemeClr val="tx1"/>
                </a:solidFill>
                <a:latin typeface="+mj-lt"/>
              </a:rPr>
              <a:t> Consider </a:t>
            </a:r>
            <a:r>
              <a:rPr lang="en-US" dirty="0">
                <a:solidFill>
                  <a:schemeClr val="tx1"/>
                </a:solidFill>
                <a:latin typeface="+mj-lt"/>
              </a:rPr>
              <a:t>location of issuer &amp; location of investor</a:t>
            </a:r>
          </a:p>
          <a:p>
            <a:pPr lvl="1">
              <a:buFont typeface="Wingdings" panose="05000000000000000000" pitchFamily="2" charset="2"/>
              <a:buChar char="v"/>
            </a:pPr>
            <a:r>
              <a:rPr lang="en-US" dirty="0" smtClean="0">
                <a:solidFill>
                  <a:schemeClr val="tx1"/>
                </a:solidFill>
                <a:latin typeface="+mj-lt"/>
              </a:rPr>
              <a:t> ON </a:t>
            </a:r>
            <a:r>
              <a:rPr lang="en-US" dirty="0">
                <a:solidFill>
                  <a:schemeClr val="tx1"/>
                </a:solidFill>
                <a:latin typeface="+mj-lt"/>
              </a:rPr>
              <a:t>&amp; BC – e-filing</a:t>
            </a:r>
          </a:p>
        </p:txBody>
      </p:sp>
      <p:sp>
        <p:nvSpPr>
          <p:cNvPr id="4" name="Date Placeholder 3">
            <a:extLst>
              <a:ext uri="{FF2B5EF4-FFF2-40B4-BE49-F238E27FC236}">
                <a16:creationId xmlns:a16="http://schemas.microsoft.com/office/drawing/2014/main" id="{8D4DC377-8B83-8A49-A2A8-79982B38BD69}"/>
              </a:ext>
            </a:extLst>
          </p:cNvPr>
          <p:cNvSpPr>
            <a:spLocks noGrp="1"/>
          </p:cNvSpPr>
          <p:nvPr>
            <p:ph type="dt" sz="half" idx="10"/>
          </p:nvPr>
        </p:nvSpPr>
        <p:spPr/>
        <p:txBody>
          <a:bodyPr/>
          <a:lstStyle/>
          <a:p>
            <a:pPr defTabSz="685800"/>
            <a:r>
              <a:rPr lang="en-CA" dirty="0">
                <a:solidFill>
                  <a:srgbClr val="000000">
                    <a:tint val="75000"/>
                  </a:srgbClr>
                </a:solidFill>
                <a:latin typeface="Arial" panose="020B0604020202020204"/>
              </a:rPr>
              <a:t>2020</a:t>
            </a:r>
            <a:endParaRPr lang="en-US" dirty="0">
              <a:solidFill>
                <a:srgbClr val="000000">
                  <a:tint val="75000"/>
                </a:srgbClr>
              </a:solidFill>
              <a:latin typeface="Arial" panose="020B0604020202020204"/>
            </a:endParaRPr>
          </a:p>
        </p:txBody>
      </p:sp>
      <p:sp>
        <p:nvSpPr>
          <p:cNvPr id="5" name="Footer Placeholder 4">
            <a:extLst>
              <a:ext uri="{FF2B5EF4-FFF2-40B4-BE49-F238E27FC236}">
                <a16:creationId xmlns:a16="http://schemas.microsoft.com/office/drawing/2014/main" id="{22FBCF2B-8AFC-6A40-AD33-F8DF1F675227}"/>
              </a:ext>
            </a:extLst>
          </p:cNvPr>
          <p:cNvSpPr>
            <a:spLocks noGrp="1"/>
          </p:cNvSpPr>
          <p:nvPr>
            <p:ph type="ftr" sz="quarter" idx="11"/>
          </p:nvPr>
        </p:nvSpPr>
        <p:spPr/>
        <p:txBody>
          <a:bodyPr/>
          <a:lstStyle/>
          <a:p>
            <a:pPr defTabSz="685800"/>
            <a:r>
              <a:rPr lang="en-US" dirty="0">
                <a:solidFill>
                  <a:srgbClr val="000000">
                    <a:tint val="75000"/>
                  </a:srgbClr>
                </a:solidFill>
                <a:latin typeface="Arial" panose="020B0604020202020204"/>
              </a:rPr>
              <a:t>ALBERTA SECURITIES COMMISSION</a:t>
            </a:r>
          </a:p>
        </p:txBody>
      </p:sp>
      <p:sp>
        <p:nvSpPr>
          <p:cNvPr id="6" name="Slide Number Placeholder 5">
            <a:extLst>
              <a:ext uri="{FF2B5EF4-FFF2-40B4-BE49-F238E27FC236}">
                <a16:creationId xmlns:a16="http://schemas.microsoft.com/office/drawing/2014/main" id="{54A47682-75E4-7E47-AD83-1A9847AA0609}"/>
              </a:ext>
            </a:extLst>
          </p:cNvPr>
          <p:cNvSpPr>
            <a:spLocks noGrp="1"/>
          </p:cNvSpPr>
          <p:nvPr>
            <p:ph type="sldNum" sz="quarter" idx="12"/>
          </p:nvPr>
        </p:nvSpPr>
        <p:spPr/>
        <p:txBody>
          <a:bodyPr/>
          <a:lstStyle/>
          <a:p>
            <a:pPr defTabSz="685800"/>
            <a:fld id="{3637B1C2-63FD-EE40-8434-31C26AE9C35E}" type="slidenum">
              <a:rPr lang="en-US">
                <a:solidFill>
                  <a:srgbClr val="000000">
                    <a:tint val="75000"/>
                  </a:srgbClr>
                </a:solidFill>
                <a:latin typeface="Arial" panose="020B0604020202020204"/>
              </a:rPr>
              <a:pPr defTabSz="685800"/>
              <a:t>8</a:t>
            </a:fld>
            <a:endParaRPr lang="en-US">
              <a:solidFill>
                <a:srgbClr val="000000">
                  <a:tint val="75000"/>
                </a:srgbClr>
              </a:solidFill>
              <a:latin typeface="Arial" panose="020B0604020202020204"/>
            </a:endParaRPr>
          </a:p>
        </p:txBody>
      </p:sp>
      <p:pic>
        <p:nvPicPr>
          <p:cNvPr id="9" name="Picture 8"/>
          <p:cNvPicPr>
            <a:picLocks noChangeAspect="1"/>
          </p:cNvPicPr>
          <p:nvPr/>
        </p:nvPicPr>
        <p:blipFill>
          <a:blip r:embed="rId4"/>
          <a:stretch>
            <a:fillRect/>
          </a:stretch>
        </p:blipFill>
        <p:spPr>
          <a:xfrm>
            <a:off x="7924800" y="1027908"/>
            <a:ext cx="3276600" cy="2401092"/>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4340855"/>
      </p:ext>
    </p:extLst>
  </p:cSld>
  <p:clrMapOvr>
    <a:masterClrMapping/>
  </p:clrMapOvr>
  <mc:AlternateContent xmlns:mc="http://schemas.openxmlformats.org/markup-compatibility/2006" xmlns:p14="http://schemas.microsoft.com/office/powerpoint/2010/main">
    <mc:Choice Requires="p14">
      <p:transition p14:dur="100" advTm="58354">
        <p:cut/>
      </p:transition>
    </mc:Choice>
    <mc:Fallback xmlns="">
      <p:transition advTm="58354">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AA25-C956-6F4F-85CE-5FC9C09C226B}"/>
              </a:ext>
            </a:extLst>
          </p:cNvPr>
          <p:cNvSpPr>
            <a:spLocks noGrp="1"/>
          </p:cNvSpPr>
          <p:nvPr>
            <p:ph type="title"/>
          </p:nvPr>
        </p:nvSpPr>
        <p:spPr>
          <a:xfrm>
            <a:off x="838200" y="365127"/>
            <a:ext cx="10515600" cy="1006473"/>
          </a:xfrm>
        </p:spPr>
        <p:txBody>
          <a:bodyPr/>
          <a:lstStyle/>
          <a:p>
            <a:r>
              <a:rPr lang="en-CA" dirty="0" smtClean="0"/>
              <a:t>Need More Information?</a:t>
            </a:r>
            <a:endParaRPr lang="en-US" dirty="0"/>
          </a:p>
        </p:txBody>
      </p:sp>
      <p:sp>
        <p:nvSpPr>
          <p:cNvPr id="3" name="Content Placeholder 2">
            <a:extLst>
              <a:ext uri="{FF2B5EF4-FFF2-40B4-BE49-F238E27FC236}">
                <a16:creationId xmlns:a16="http://schemas.microsoft.com/office/drawing/2014/main" id="{7BF89B24-DE4B-F945-B8CA-541F2BEEFE24}"/>
              </a:ext>
            </a:extLst>
          </p:cNvPr>
          <p:cNvSpPr>
            <a:spLocks noGrp="1"/>
          </p:cNvSpPr>
          <p:nvPr>
            <p:ph idx="1"/>
          </p:nvPr>
        </p:nvSpPr>
        <p:spPr>
          <a:xfrm>
            <a:off x="838200" y="1371600"/>
            <a:ext cx="10515600" cy="4805363"/>
          </a:xfrm>
          <a:noFill/>
        </p:spPr>
        <p:txBody>
          <a:bodyPr>
            <a:normAutofit lnSpcReduction="10000"/>
          </a:bodyPr>
          <a:lstStyle/>
          <a:p>
            <a:pPr marL="0" indent="0">
              <a:buNone/>
            </a:pPr>
            <a:r>
              <a:rPr lang="en-CA" sz="1800" dirty="0">
                <a:solidFill>
                  <a:schemeClr val="tx1"/>
                </a:solidFill>
                <a:latin typeface="+mj-lt"/>
              </a:rPr>
              <a:t>See ASC website:  </a:t>
            </a:r>
          </a:p>
          <a:p>
            <a:pPr marL="0" indent="0">
              <a:buNone/>
            </a:pPr>
            <a:endParaRPr lang="en-CA" sz="1800" dirty="0"/>
          </a:p>
          <a:p>
            <a:pPr marL="0" indent="0">
              <a:buNone/>
            </a:pPr>
            <a:endParaRPr lang="en-CA" sz="1800" dirty="0"/>
          </a:p>
          <a:p>
            <a:endParaRPr lang="en-CA" sz="1800" dirty="0"/>
          </a:p>
          <a:p>
            <a:endParaRPr lang="en-CA" sz="1800" dirty="0"/>
          </a:p>
          <a:p>
            <a:endParaRPr lang="en-CA" sz="1800" dirty="0"/>
          </a:p>
          <a:p>
            <a:endParaRPr lang="en-CA" sz="1800" dirty="0"/>
          </a:p>
          <a:p>
            <a:endParaRPr lang="en-CA" sz="1800" dirty="0"/>
          </a:p>
          <a:p>
            <a:endParaRPr lang="en-CA" sz="1800" dirty="0"/>
          </a:p>
          <a:p>
            <a:endParaRPr lang="en-CA" sz="1800" dirty="0"/>
          </a:p>
          <a:p>
            <a:endParaRPr lang="en-CA" sz="1800" dirty="0" smtClean="0">
              <a:solidFill>
                <a:schemeClr val="tx1"/>
              </a:solidFill>
              <a:latin typeface="+mj-lt"/>
            </a:endParaRPr>
          </a:p>
          <a:p>
            <a:endParaRPr lang="en-CA" sz="1800" dirty="0" smtClean="0">
              <a:solidFill>
                <a:schemeClr val="tx1"/>
              </a:solidFill>
              <a:latin typeface="+mj-lt"/>
            </a:endParaRPr>
          </a:p>
          <a:p>
            <a:endParaRPr lang="en-CA" sz="1800" dirty="0">
              <a:solidFill>
                <a:schemeClr val="tx1"/>
              </a:solidFill>
              <a:latin typeface="+mj-lt"/>
            </a:endParaRPr>
          </a:p>
          <a:p>
            <a:r>
              <a:rPr lang="en-CA" sz="1800" dirty="0" smtClean="0">
                <a:solidFill>
                  <a:schemeClr val="tx1"/>
                </a:solidFill>
                <a:latin typeface="+mj-lt"/>
              </a:rPr>
              <a:t>Send </a:t>
            </a:r>
            <a:r>
              <a:rPr lang="en-CA" sz="1800" dirty="0">
                <a:solidFill>
                  <a:schemeClr val="tx1"/>
                </a:solidFill>
                <a:latin typeface="+mj-lt"/>
              </a:rPr>
              <a:t>us a question</a:t>
            </a:r>
            <a:r>
              <a:rPr lang="en-CA" sz="1800" dirty="0">
                <a:latin typeface="+mj-lt"/>
              </a:rPr>
              <a:t>: </a:t>
            </a:r>
            <a:r>
              <a:rPr lang="en-CA" sz="1800" u="sng" dirty="0">
                <a:hlinkClick r:id="rId4"/>
              </a:rPr>
              <a:t>New.Economy@asc.ca</a:t>
            </a:r>
            <a:r>
              <a:rPr lang="en-CA" sz="1800" dirty="0"/>
              <a:t> </a:t>
            </a:r>
          </a:p>
        </p:txBody>
      </p:sp>
      <p:sp>
        <p:nvSpPr>
          <p:cNvPr id="4" name="Date Placeholder 3">
            <a:extLst>
              <a:ext uri="{FF2B5EF4-FFF2-40B4-BE49-F238E27FC236}">
                <a16:creationId xmlns:a16="http://schemas.microsoft.com/office/drawing/2014/main" id="{8D4DC377-8B83-8A49-A2A8-79982B38BD69}"/>
              </a:ext>
            </a:extLst>
          </p:cNvPr>
          <p:cNvSpPr>
            <a:spLocks noGrp="1"/>
          </p:cNvSpPr>
          <p:nvPr>
            <p:ph type="dt" sz="half" idx="10"/>
          </p:nvPr>
        </p:nvSpPr>
        <p:spPr/>
        <p:txBody>
          <a:bodyPr/>
          <a:lstStyle/>
          <a:p>
            <a:pPr defTabSz="685800"/>
            <a:r>
              <a:rPr lang="en-CA" dirty="0">
                <a:solidFill>
                  <a:srgbClr val="000000">
                    <a:tint val="75000"/>
                  </a:srgbClr>
                </a:solidFill>
                <a:latin typeface="Arial" panose="020B0604020202020204"/>
              </a:rPr>
              <a:t>2020</a:t>
            </a:r>
            <a:endParaRPr lang="en-US" dirty="0">
              <a:solidFill>
                <a:srgbClr val="000000">
                  <a:tint val="75000"/>
                </a:srgbClr>
              </a:solidFill>
              <a:latin typeface="Arial" panose="020B0604020202020204"/>
            </a:endParaRPr>
          </a:p>
        </p:txBody>
      </p:sp>
      <p:sp>
        <p:nvSpPr>
          <p:cNvPr id="5" name="Footer Placeholder 4">
            <a:extLst>
              <a:ext uri="{FF2B5EF4-FFF2-40B4-BE49-F238E27FC236}">
                <a16:creationId xmlns:a16="http://schemas.microsoft.com/office/drawing/2014/main" id="{22FBCF2B-8AFC-6A40-AD33-F8DF1F675227}"/>
              </a:ext>
            </a:extLst>
          </p:cNvPr>
          <p:cNvSpPr>
            <a:spLocks noGrp="1"/>
          </p:cNvSpPr>
          <p:nvPr>
            <p:ph type="ftr" sz="quarter" idx="11"/>
          </p:nvPr>
        </p:nvSpPr>
        <p:spPr/>
        <p:txBody>
          <a:bodyPr/>
          <a:lstStyle/>
          <a:p>
            <a:pPr defTabSz="685800"/>
            <a:r>
              <a:rPr lang="en-US" dirty="0">
                <a:solidFill>
                  <a:srgbClr val="000000">
                    <a:tint val="75000"/>
                  </a:srgbClr>
                </a:solidFill>
                <a:latin typeface="Arial" panose="020B0604020202020204"/>
              </a:rPr>
              <a:t>ALBERTA SECURITIES COMMISSION</a:t>
            </a:r>
          </a:p>
        </p:txBody>
      </p:sp>
      <p:sp>
        <p:nvSpPr>
          <p:cNvPr id="6" name="Slide Number Placeholder 5">
            <a:extLst>
              <a:ext uri="{FF2B5EF4-FFF2-40B4-BE49-F238E27FC236}">
                <a16:creationId xmlns:a16="http://schemas.microsoft.com/office/drawing/2014/main" id="{54A47682-75E4-7E47-AD83-1A9847AA0609}"/>
              </a:ext>
            </a:extLst>
          </p:cNvPr>
          <p:cNvSpPr>
            <a:spLocks noGrp="1"/>
          </p:cNvSpPr>
          <p:nvPr>
            <p:ph type="sldNum" sz="quarter" idx="12"/>
          </p:nvPr>
        </p:nvSpPr>
        <p:spPr/>
        <p:txBody>
          <a:bodyPr/>
          <a:lstStyle/>
          <a:p>
            <a:pPr defTabSz="685800"/>
            <a:fld id="{3637B1C2-63FD-EE40-8434-31C26AE9C35E}" type="slidenum">
              <a:rPr lang="en-US">
                <a:solidFill>
                  <a:srgbClr val="000000">
                    <a:tint val="75000"/>
                  </a:srgbClr>
                </a:solidFill>
                <a:latin typeface="Arial" panose="020B0604020202020204"/>
              </a:rPr>
              <a:pPr defTabSz="685800"/>
              <a:t>9</a:t>
            </a:fld>
            <a:endParaRPr lang="en-US">
              <a:solidFill>
                <a:srgbClr val="000000">
                  <a:tint val="75000"/>
                </a:srgbClr>
              </a:solidFill>
              <a:latin typeface="Arial" panose="020B0604020202020204"/>
            </a:endParaRPr>
          </a:p>
        </p:txBody>
      </p:sp>
      <p:pic>
        <p:nvPicPr>
          <p:cNvPr id="8" name="Picture 7"/>
          <p:cNvPicPr>
            <a:picLocks noChangeAspect="1"/>
          </p:cNvPicPr>
          <p:nvPr/>
        </p:nvPicPr>
        <p:blipFill>
          <a:blip r:embed="rId5"/>
          <a:stretch>
            <a:fillRect/>
          </a:stretch>
        </p:blipFill>
        <p:spPr>
          <a:xfrm>
            <a:off x="1180468" y="1676400"/>
            <a:ext cx="7201531" cy="3733800"/>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94966826"/>
      </p:ext>
    </p:extLst>
  </p:cSld>
  <p:clrMapOvr>
    <a:masterClrMapping/>
  </p:clrMapOvr>
  <mc:AlternateContent xmlns:mc="http://schemas.openxmlformats.org/markup-compatibility/2006" xmlns:p14="http://schemas.microsoft.com/office/powerpoint/2010/main">
    <mc:Choice Requires="p14">
      <p:transition spd="slow" p14:dur="2000" advTm="26396"/>
    </mc:Choice>
    <mc:Fallback xmlns="">
      <p:transition spd="slow" advTm="26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Charts">
      <a:dk1>
        <a:srgbClr val="000000"/>
      </a:dk1>
      <a:lt1>
        <a:srgbClr val="FFFFFF"/>
      </a:lt1>
      <a:dk2>
        <a:srgbClr val="44546A"/>
      </a:dk2>
      <a:lt2>
        <a:srgbClr val="E7E6E6"/>
      </a:lt2>
      <a:accent1>
        <a:srgbClr val="435060"/>
      </a:accent1>
      <a:accent2>
        <a:srgbClr val="B68B2F"/>
      </a:accent2>
      <a:accent3>
        <a:srgbClr val="58595B"/>
      </a:accent3>
      <a:accent4>
        <a:srgbClr val="939597"/>
      </a:accent4>
      <a:accent5>
        <a:srgbClr val="D3D3D3"/>
      </a:accent5>
      <a:accent6>
        <a:srgbClr val="96B9C3"/>
      </a:accent6>
      <a:hlink>
        <a:srgbClr val="0527C5"/>
      </a:hlink>
      <a:folHlink>
        <a:srgbClr val="8D6F2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 Presentation" id="{344BAB02-BD92-CB4A-9F38-99BCE868DCF5}" vid="{FE311802-7AAA-4147-A23B-EEAEB566B1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ASC_Colour_2013</Template>
  <TotalTime>18998</TotalTime>
  <Words>687</Words>
  <Application>Microsoft Office PowerPoint</Application>
  <PresentationFormat>Widescreen</PresentationFormat>
  <Paragraphs>129</Paragraphs>
  <Slides>10</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Times New Roman</vt:lpstr>
      <vt:lpstr>Wingdings</vt:lpstr>
      <vt:lpstr>Office Theme</vt:lpstr>
      <vt:lpstr>Raising capital for private businesses</vt:lpstr>
      <vt:lpstr>Common Capital Raising Exemptions</vt:lpstr>
      <vt:lpstr>Family, Friends and Business Associates Exemption</vt:lpstr>
      <vt:lpstr>Relationship Requirement</vt:lpstr>
      <vt:lpstr>Relationship Requirement – cntd.</vt:lpstr>
      <vt:lpstr>Confirming Relationship</vt:lpstr>
      <vt:lpstr>Restrictions and Filing Requirements</vt:lpstr>
      <vt:lpstr>Tips and Traps</vt:lpstr>
      <vt:lpstr>Need More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Securities Law</dc:title>
  <dc:creator>Blaine Young</dc:creator>
  <cp:lastModifiedBy>Theresa Schroder</cp:lastModifiedBy>
  <cp:revision>517</cp:revision>
  <cp:lastPrinted>2020-05-26T03:56:33Z</cp:lastPrinted>
  <dcterms:created xsi:type="dcterms:W3CDTF">2008-06-09T19:14:36Z</dcterms:created>
  <dcterms:modified xsi:type="dcterms:W3CDTF">2020-10-26T22:52:03Z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eDOCS AutoSave">
    <vt:lpwstr/>
  </property>
</Properties>
</file>