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1"/>
  </p:notesMasterIdLst>
  <p:handoutMasterIdLst>
    <p:handoutMasterId r:id="rId12"/>
  </p:handoutMasterIdLst>
  <p:sldIdLst>
    <p:sldId id="427" r:id="rId2"/>
    <p:sldId id="428" r:id="rId3"/>
    <p:sldId id="429" r:id="rId4"/>
    <p:sldId id="441" r:id="rId5"/>
    <p:sldId id="442" r:id="rId6"/>
    <p:sldId id="443" r:id="rId7"/>
    <p:sldId id="437" r:id="rId8"/>
    <p:sldId id="430" r:id="rId9"/>
    <p:sldId id="431" r:id="rId1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1" autoAdjust="0"/>
    <p:restoredTop sz="79281" autoAdjust="0"/>
  </p:normalViewPr>
  <p:slideViewPr>
    <p:cSldViewPr>
      <p:cViewPr varScale="1">
        <p:scale>
          <a:sx n="91" d="100"/>
          <a:sy n="91" d="100"/>
        </p:scale>
        <p:origin x="1230"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notesViewPr>
    <p:cSldViewPr>
      <p:cViewPr varScale="1">
        <p:scale>
          <a:sx n="78" d="100"/>
          <a:sy n="78" d="100"/>
        </p:scale>
        <p:origin x="-2046"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616"/>
          </a:xfrm>
          <a:prstGeom prst="rect">
            <a:avLst/>
          </a:prstGeom>
        </p:spPr>
        <p:txBody>
          <a:bodyPr vert="horz" lIns="92784" tIns="46392" rIns="92784" bIns="46392" rtlCol="0"/>
          <a:lstStyle>
            <a:lvl1pPr algn="l">
              <a:defRPr sz="1200"/>
            </a:lvl1pPr>
          </a:lstStyle>
          <a:p>
            <a:endParaRPr lang="en-CA"/>
          </a:p>
        </p:txBody>
      </p:sp>
      <p:sp>
        <p:nvSpPr>
          <p:cNvPr id="3" name="Date Placeholder 2"/>
          <p:cNvSpPr>
            <a:spLocks noGrp="1"/>
          </p:cNvSpPr>
          <p:nvPr>
            <p:ph type="dt" sz="quarter" idx="1"/>
          </p:nvPr>
        </p:nvSpPr>
        <p:spPr>
          <a:xfrm>
            <a:off x="3978132" y="0"/>
            <a:ext cx="3043343" cy="465616"/>
          </a:xfrm>
          <a:prstGeom prst="rect">
            <a:avLst/>
          </a:prstGeom>
        </p:spPr>
        <p:txBody>
          <a:bodyPr vert="horz" lIns="92784" tIns="46392" rIns="92784" bIns="46392" rtlCol="0"/>
          <a:lstStyle>
            <a:lvl1pPr algn="r">
              <a:defRPr sz="1200"/>
            </a:lvl1pPr>
          </a:lstStyle>
          <a:p>
            <a:fld id="{6D8AFE75-909E-4AC7-98A0-3B5E9056E342}" type="datetimeFigureOut">
              <a:rPr lang="en-US" smtClean="0"/>
              <a:pPr/>
              <a:t>10/26/2020</a:t>
            </a:fld>
            <a:endParaRPr lang="en-CA"/>
          </a:p>
        </p:txBody>
      </p:sp>
      <p:sp>
        <p:nvSpPr>
          <p:cNvPr id="4" name="Footer Placeholder 3"/>
          <p:cNvSpPr>
            <a:spLocks noGrp="1"/>
          </p:cNvSpPr>
          <p:nvPr>
            <p:ph type="ftr" sz="quarter" idx="2"/>
          </p:nvPr>
        </p:nvSpPr>
        <p:spPr>
          <a:xfrm>
            <a:off x="0" y="8841885"/>
            <a:ext cx="3043343" cy="465616"/>
          </a:xfrm>
          <a:prstGeom prst="rect">
            <a:avLst/>
          </a:prstGeom>
        </p:spPr>
        <p:txBody>
          <a:bodyPr vert="horz" lIns="92784" tIns="46392" rIns="92784" bIns="46392" rtlCol="0" anchor="b"/>
          <a:lstStyle>
            <a:lvl1pPr algn="l">
              <a:defRPr sz="1200"/>
            </a:lvl1pPr>
          </a:lstStyle>
          <a:p>
            <a:endParaRPr lang="en-CA"/>
          </a:p>
        </p:txBody>
      </p:sp>
      <p:sp>
        <p:nvSpPr>
          <p:cNvPr id="5" name="Slide Number Placeholder 4"/>
          <p:cNvSpPr>
            <a:spLocks noGrp="1"/>
          </p:cNvSpPr>
          <p:nvPr>
            <p:ph type="sldNum" sz="quarter" idx="3"/>
          </p:nvPr>
        </p:nvSpPr>
        <p:spPr>
          <a:xfrm>
            <a:off x="3978132" y="8841885"/>
            <a:ext cx="3043343" cy="465616"/>
          </a:xfrm>
          <a:prstGeom prst="rect">
            <a:avLst/>
          </a:prstGeom>
        </p:spPr>
        <p:txBody>
          <a:bodyPr vert="horz" lIns="92784" tIns="46392" rIns="92784" bIns="46392" rtlCol="0" anchor="b"/>
          <a:lstStyle>
            <a:lvl1pPr algn="r">
              <a:defRPr sz="1200"/>
            </a:lvl1pPr>
          </a:lstStyle>
          <a:p>
            <a:fld id="{52394097-7299-4C9B-86DB-7199EDBAC5B4}" type="slidenum">
              <a:rPr lang="en-CA" smtClean="0"/>
              <a:pPr/>
              <a:t>‹#›</a:t>
            </a:fld>
            <a:endParaRPr lang="en-CA"/>
          </a:p>
        </p:txBody>
      </p:sp>
    </p:spTree>
    <p:extLst>
      <p:ext uri="{BB962C8B-B14F-4D97-AF65-F5344CB8AC3E}">
        <p14:creationId xmlns:p14="http://schemas.microsoft.com/office/powerpoint/2010/main" val="287301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2715" cy="465455"/>
          </a:xfrm>
          <a:prstGeom prst="rect">
            <a:avLst/>
          </a:prstGeom>
        </p:spPr>
        <p:txBody>
          <a:bodyPr vert="horz" lIns="91262" tIns="45631" rIns="91262" bIns="45631" rtlCol="0"/>
          <a:lstStyle>
            <a:lvl1pPr algn="l">
              <a:defRPr sz="1200"/>
            </a:lvl1pPr>
          </a:lstStyle>
          <a:p>
            <a:endParaRPr lang="en-US"/>
          </a:p>
        </p:txBody>
      </p:sp>
      <p:sp>
        <p:nvSpPr>
          <p:cNvPr id="3" name="Date Placeholder 2"/>
          <p:cNvSpPr>
            <a:spLocks noGrp="1"/>
          </p:cNvSpPr>
          <p:nvPr>
            <p:ph type="dt" idx="1"/>
          </p:nvPr>
        </p:nvSpPr>
        <p:spPr>
          <a:xfrm>
            <a:off x="3978813" y="0"/>
            <a:ext cx="3042715" cy="465455"/>
          </a:xfrm>
          <a:prstGeom prst="rect">
            <a:avLst/>
          </a:prstGeom>
        </p:spPr>
        <p:txBody>
          <a:bodyPr vert="horz" lIns="91262" tIns="45631" rIns="91262" bIns="45631" rtlCol="0"/>
          <a:lstStyle>
            <a:lvl1pPr algn="r">
              <a:defRPr sz="1200"/>
            </a:lvl1pPr>
          </a:lstStyle>
          <a:p>
            <a:fld id="{59905C1C-17FD-4766-B5FD-117EC970C3C9}" type="datetimeFigureOut">
              <a:rPr lang="en-US" smtClean="0"/>
              <a:pPr/>
              <a:t>10/26/2020</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1262" tIns="45631" rIns="91262" bIns="45631" rtlCol="0" anchor="ctr"/>
          <a:lstStyle/>
          <a:p>
            <a:endParaRPr lang="en-US"/>
          </a:p>
        </p:txBody>
      </p:sp>
      <p:sp>
        <p:nvSpPr>
          <p:cNvPr id="5" name="Notes Placeholder 4"/>
          <p:cNvSpPr>
            <a:spLocks noGrp="1"/>
          </p:cNvSpPr>
          <p:nvPr>
            <p:ph type="body" sz="quarter" idx="3"/>
          </p:nvPr>
        </p:nvSpPr>
        <p:spPr>
          <a:xfrm>
            <a:off x="701682" y="4422606"/>
            <a:ext cx="5619739" cy="4189095"/>
          </a:xfrm>
          <a:prstGeom prst="rect">
            <a:avLst/>
          </a:prstGeom>
        </p:spPr>
        <p:txBody>
          <a:bodyPr vert="horz" lIns="91262" tIns="45631" rIns="91262" bIns="456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78"/>
            <a:ext cx="3042715" cy="465455"/>
          </a:xfrm>
          <a:prstGeom prst="rect">
            <a:avLst/>
          </a:prstGeom>
        </p:spPr>
        <p:txBody>
          <a:bodyPr vert="horz" lIns="91262" tIns="45631" rIns="91262" bIns="45631" rtlCol="0" anchor="b"/>
          <a:lstStyle>
            <a:lvl1pPr algn="l">
              <a:defRPr sz="1200"/>
            </a:lvl1pPr>
          </a:lstStyle>
          <a:p>
            <a:endParaRPr lang="en-US"/>
          </a:p>
        </p:txBody>
      </p:sp>
      <p:sp>
        <p:nvSpPr>
          <p:cNvPr id="7" name="Slide Number Placeholder 6"/>
          <p:cNvSpPr>
            <a:spLocks noGrp="1"/>
          </p:cNvSpPr>
          <p:nvPr>
            <p:ph type="sldNum" sz="quarter" idx="5"/>
          </p:nvPr>
        </p:nvSpPr>
        <p:spPr>
          <a:xfrm>
            <a:off x="3978813" y="8842078"/>
            <a:ext cx="3042715" cy="465455"/>
          </a:xfrm>
          <a:prstGeom prst="rect">
            <a:avLst/>
          </a:prstGeom>
        </p:spPr>
        <p:txBody>
          <a:bodyPr vert="horz" lIns="91262" tIns="45631" rIns="91262" bIns="45631" rtlCol="0" anchor="b"/>
          <a:lstStyle>
            <a:lvl1pPr algn="r">
              <a:defRPr sz="1200"/>
            </a:lvl1pPr>
          </a:lstStyle>
          <a:p>
            <a:fld id="{FE47EDD9-A5A9-4DA3-9ECC-DA4B949DED85}" type="slidenum">
              <a:rPr lang="en-US" smtClean="0"/>
              <a:pPr/>
              <a:t>‹#›</a:t>
            </a:fld>
            <a:endParaRPr lang="en-US"/>
          </a:p>
        </p:txBody>
      </p:sp>
    </p:spTree>
    <p:extLst>
      <p:ext uri="{BB962C8B-B14F-4D97-AF65-F5344CB8AC3E}">
        <p14:creationId xmlns:p14="http://schemas.microsoft.com/office/powerpoint/2010/main" val="2905804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E47EDD9-A5A9-4DA3-9ECC-DA4B949DED85}" type="slidenum">
              <a:rPr lang="en-US" smtClean="0"/>
              <a:pPr/>
              <a:t>1</a:t>
            </a:fld>
            <a:endParaRPr lang="en-US"/>
          </a:p>
        </p:txBody>
      </p:sp>
    </p:spTree>
    <p:extLst>
      <p:ext uri="{BB962C8B-B14F-4D97-AF65-F5344CB8AC3E}">
        <p14:creationId xmlns:p14="http://schemas.microsoft.com/office/powerpoint/2010/main" val="329465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Speaking Notes:</a:t>
            </a:r>
          </a:p>
          <a:p>
            <a:pPr marL="171450" indent="-171450">
              <a:buFont typeface="Arial" panose="020B0604020202020204" pitchFamily="34" charset="0"/>
              <a:buChar char="•"/>
            </a:pPr>
            <a:r>
              <a:rPr lang="en-CA" dirty="0" smtClean="0"/>
              <a:t>There are a number</a:t>
            </a:r>
            <a:r>
              <a:rPr lang="en-CA" baseline="0" dirty="0" smtClean="0"/>
              <a:t> of prospectus exemptions that can be relied on by businesses to raise capital.</a:t>
            </a:r>
          </a:p>
          <a:p>
            <a:pPr marL="171450" indent="-171450">
              <a:buFont typeface="Arial" panose="020B0604020202020204" pitchFamily="34" charset="0"/>
              <a:buChar char="•"/>
            </a:pPr>
            <a:r>
              <a:rPr lang="en-CA" baseline="0" dirty="0" smtClean="0"/>
              <a:t>The more common exemptions relied upon by small business are listed on this slide.</a:t>
            </a:r>
          </a:p>
          <a:p>
            <a:pPr marL="171450" indent="-171450">
              <a:buFont typeface="Arial" panose="020B0604020202020204" pitchFamily="34" charset="0"/>
              <a:buChar char="•"/>
            </a:pPr>
            <a:r>
              <a:rPr lang="en-CA" dirty="0" smtClean="0"/>
              <a:t>This video focusses on one</a:t>
            </a:r>
            <a:r>
              <a:rPr lang="en-CA" baseline="0" dirty="0" smtClean="0"/>
              <a:t> such exemption – the family, friends and business associates exemption.  For further details on the other exemptions noted on  this slide, feel free to watch one of the other videos in this series and refer to our website content.  </a:t>
            </a:r>
            <a:endParaRPr lang="en-CA" dirty="0" smtClean="0"/>
          </a:p>
          <a:p>
            <a:endParaRPr lang="en-CA" dirty="0"/>
          </a:p>
        </p:txBody>
      </p:sp>
      <p:sp>
        <p:nvSpPr>
          <p:cNvPr id="4" name="Slide Number Placeholder 3"/>
          <p:cNvSpPr>
            <a:spLocks noGrp="1"/>
          </p:cNvSpPr>
          <p:nvPr>
            <p:ph type="sldNum" sz="quarter" idx="10"/>
          </p:nvPr>
        </p:nvSpPr>
        <p:spPr/>
        <p:txBody>
          <a:bodyPr/>
          <a:lstStyle/>
          <a:p>
            <a:fld id="{FE47EDD9-A5A9-4DA3-9ECC-DA4B949DED85}" type="slidenum">
              <a:rPr lang="en-US" smtClean="0"/>
              <a:pPr/>
              <a:t>2</a:t>
            </a:fld>
            <a:endParaRPr lang="en-US"/>
          </a:p>
        </p:txBody>
      </p:sp>
    </p:spTree>
    <p:extLst>
      <p:ext uri="{BB962C8B-B14F-4D97-AF65-F5344CB8AC3E}">
        <p14:creationId xmlns:p14="http://schemas.microsoft.com/office/powerpoint/2010/main" val="4057797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E47EDD9-A5A9-4DA3-9ECC-DA4B949DED85}" type="slidenum">
              <a:rPr lang="en-US" smtClean="0"/>
              <a:pPr/>
              <a:t>3</a:t>
            </a:fld>
            <a:endParaRPr lang="en-US"/>
          </a:p>
        </p:txBody>
      </p:sp>
    </p:spTree>
    <p:extLst>
      <p:ext uri="{BB962C8B-B14F-4D97-AF65-F5344CB8AC3E}">
        <p14:creationId xmlns:p14="http://schemas.microsoft.com/office/powerpoint/2010/main" val="969591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E47EDD9-A5A9-4DA3-9ECC-DA4B949DED85}" type="slidenum">
              <a:rPr lang="en-US" smtClean="0"/>
              <a:pPr/>
              <a:t>7</a:t>
            </a:fld>
            <a:endParaRPr lang="en-US"/>
          </a:p>
        </p:txBody>
      </p:sp>
    </p:spTree>
    <p:extLst>
      <p:ext uri="{BB962C8B-B14F-4D97-AF65-F5344CB8AC3E}">
        <p14:creationId xmlns:p14="http://schemas.microsoft.com/office/powerpoint/2010/main" val="316144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F31C-A971-D540-977B-299B55B501A2}"/>
              </a:ext>
            </a:extLst>
          </p:cNvPr>
          <p:cNvSpPr>
            <a:spLocks noGrp="1"/>
          </p:cNvSpPr>
          <p:nvPr>
            <p:ph type="title"/>
          </p:nvPr>
        </p:nvSpPr>
        <p:spPr/>
        <p:txBody>
          <a:bodyPr>
            <a:normAutofit/>
          </a:bodyPr>
          <a:lstStyle>
            <a:lvl1pPr>
              <a:defRPr sz="2700"/>
            </a:lvl1pPr>
          </a:lstStyle>
          <a:p>
            <a:r>
              <a:rPr lang="en-US" dirty="0"/>
              <a:t>Click to edit Master title style</a:t>
            </a:r>
          </a:p>
        </p:txBody>
      </p:sp>
      <p:sp>
        <p:nvSpPr>
          <p:cNvPr id="3" name="Content Placeholder 2">
            <a:extLst>
              <a:ext uri="{FF2B5EF4-FFF2-40B4-BE49-F238E27FC236}">
                <a16:creationId xmlns:a16="http://schemas.microsoft.com/office/drawing/2014/main" id="{590E274E-D18E-0046-9479-03F0DE8E28A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F88C1A-5521-5940-B3B3-23F2454575DF}"/>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5" name="Footer Placeholder 4">
            <a:extLst>
              <a:ext uri="{FF2B5EF4-FFF2-40B4-BE49-F238E27FC236}">
                <a16:creationId xmlns:a16="http://schemas.microsoft.com/office/drawing/2014/main" id="{3EB892D5-A01D-C749-8115-AE6CAECED700}"/>
              </a:ext>
            </a:extLst>
          </p:cNvPr>
          <p:cNvSpPr>
            <a:spLocks noGrp="1"/>
          </p:cNvSpPr>
          <p:nvPr>
            <p:ph type="ftr" sz="quarter" idx="11"/>
          </p:nvPr>
        </p:nvSpPr>
        <p:spPr/>
        <p:txBody>
          <a:bodyPr/>
          <a:lstStyle/>
          <a:p>
            <a:r>
              <a:rPr lang="en-US"/>
              <a:t>ALBERTA SECURITIES COMMISSION</a:t>
            </a:r>
          </a:p>
        </p:txBody>
      </p:sp>
      <p:sp>
        <p:nvSpPr>
          <p:cNvPr id="6" name="Slide Number Placeholder 5">
            <a:extLst>
              <a:ext uri="{FF2B5EF4-FFF2-40B4-BE49-F238E27FC236}">
                <a16:creationId xmlns:a16="http://schemas.microsoft.com/office/drawing/2014/main" id="{83E4BE85-FDA7-9E40-BC8E-80A26A65A765}"/>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56348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64C667-7A51-4F4A-85CB-6DF7911AC349}"/>
              </a:ext>
            </a:extLst>
          </p:cNvPr>
          <p:cNvSpPr/>
          <p:nvPr userDrawn="1"/>
        </p:nvSpPr>
        <p:spPr>
          <a:xfrm>
            <a:off x="0" y="1"/>
            <a:ext cx="12192000" cy="6858000"/>
          </a:xfrm>
          <a:prstGeom prst="rect">
            <a:avLst/>
          </a:prstGeom>
          <a:solidFill>
            <a:srgbClr val="435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E56A7EFC-FF7E-7342-A769-1266E6E7691D}"/>
              </a:ext>
            </a:extLst>
          </p:cNvPr>
          <p:cNvSpPr txBox="1"/>
          <p:nvPr userDrawn="1"/>
        </p:nvSpPr>
        <p:spPr>
          <a:xfrm>
            <a:off x="2381795" y="3044280"/>
            <a:ext cx="7428411" cy="600164"/>
          </a:xfrm>
          <a:prstGeom prst="rect">
            <a:avLst/>
          </a:prstGeom>
          <a:noFill/>
        </p:spPr>
        <p:txBody>
          <a:bodyPr wrap="square" rtlCol="0">
            <a:spAutoFit/>
          </a:bodyPr>
          <a:lstStyle/>
          <a:p>
            <a:pPr algn="ctr"/>
            <a:r>
              <a:rPr lang="en-US" sz="3300" dirty="0">
                <a:solidFill>
                  <a:schemeClr val="bg1"/>
                </a:solidFill>
                <a:latin typeface="+mj-lt"/>
              </a:rPr>
              <a:t>Questions?</a:t>
            </a:r>
          </a:p>
        </p:txBody>
      </p:sp>
      <p:cxnSp>
        <p:nvCxnSpPr>
          <p:cNvPr id="11" name="Straight Connector 10">
            <a:extLst>
              <a:ext uri="{FF2B5EF4-FFF2-40B4-BE49-F238E27FC236}">
                <a16:creationId xmlns:a16="http://schemas.microsoft.com/office/drawing/2014/main" id="{130851BC-6B5E-6140-BB58-5379C7CB780F}"/>
              </a:ext>
            </a:extLst>
          </p:cNvPr>
          <p:cNvCxnSpPr/>
          <p:nvPr userDrawn="1"/>
        </p:nvCxnSpPr>
        <p:spPr>
          <a:xfrm>
            <a:off x="4850676" y="2743200"/>
            <a:ext cx="2490651" cy="0"/>
          </a:xfrm>
          <a:prstGeom prst="line">
            <a:avLst/>
          </a:prstGeom>
          <a:ln w="19050">
            <a:solidFill>
              <a:srgbClr val="B78C30"/>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C68F78EA-9655-6E4C-893F-715D6B885E74}"/>
              </a:ext>
            </a:extLst>
          </p:cNvPr>
          <p:cNvSpPr>
            <a:spLocks noGrp="1"/>
          </p:cNvSpPr>
          <p:nvPr>
            <p:ph type="dt" sz="half" idx="10"/>
          </p:nvPr>
        </p:nvSpPr>
        <p:spPr/>
        <p:txBody>
          <a:bodyPr/>
          <a:lstStyle>
            <a:lvl1pPr>
              <a:defRPr>
                <a:solidFill>
                  <a:schemeClr val="bg1"/>
                </a:solidFill>
              </a:defRPr>
            </a:lvl1pPr>
          </a:lstStyle>
          <a:p>
            <a:r>
              <a:rPr lang="en-CA" dirty="0" smtClean="0"/>
              <a:t>DATE</a:t>
            </a:r>
            <a:endParaRPr lang="en-US" dirty="0"/>
          </a:p>
        </p:txBody>
      </p:sp>
      <p:sp>
        <p:nvSpPr>
          <p:cNvPr id="13" name="Footer Placeholder 12">
            <a:extLst>
              <a:ext uri="{FF2B5EF4-FFF2-40B4-BE49-F238E27FC236}">
                <a16:creationId xmlns:a16="http://schemas.microsoft.com/office/drawing/2014/main" id="{448A5AB5-00BC-984E-8C70-497B163A6771}"/>
              </a:ext>
            </a:extLst>
          </p:cNvPr>
          <p:cNvSpPr>
            <a:spLocks noGrp="1"/>
          </p:cNvSpPr>
          <p:nvPr>
            <p:ph type="ftr" sz="quarter" idx="11"/>
          </p:nvPr>
        </p:nvSpPr>
        <p:spPr/>
        <p:txBody>
          <a:bodyPr/>
          <a:lstStyle>
            <a:lvl1pPr>
              <a:defRPr>
                <a:solidFill>
                  <a:schemeClr val="bg1"/>
                </a:solidFill>
              </a:defRPr>
            </a:lvl1pPr>
          </a:lstStyle>
          <a:p>
            <a:r>
              <a:rPr lang="en-US" dirty="0"/>
              <a:t>ALBERTA SECURITIES COMMISSION</a:t>
            </a:r>
          </a:p>
        </p:txBody>
      </p:sp>
      <p:sp>
        <p:nvSpPr>
          <p:cNvPr id="14" name="Slide Number Placeholder 13">
            <a:extLst>
              <a:ext uri="{FF2B5EF4-FFF2-40B4-BE49-F238E27FC236}">
                <a16:creationId xmlns:a16="http://schemas.microsoft.com/office/drawing/2014/main" id="{A190FE40-29DD-AD4C-8FBB-41272BB6285C}"/>
              </a:ext>
            </a:extLst>
          </p:cNvPr>
          <p:cNvSpPr>
            <a:spLocks noGrp="1"/>
          </p:cNvSpPr>
          <p:nvPr>
            <p:ph type="sldNum" sz="quarter" idx="12"/>
          </p:nvPr>
        </p:nvSpPr>
        <p:spPr/>
        <p:txBody>
          <a:bodyPr/>
          <a:lstStyle>
            <a:lvl1pPr>
              <a:defRPr>
                <a:solidFill>
                  <a:schemeClr val="bg1"/>
                </a:solidFill>
              </a:defRPr>
            </a:lvl1pPr>
          </a:lstStyle>
          <a:p>
            <a:fld id="{3637B1C2-63FD-EE40-8434-31C26AE9C35E}" type="slidenum">
              <a:rPr lang="en-US" smtClean="0"/>
              <a:pPr/>
              <a:t>‹#›</a:t>
            </a:fld>
            <a:endParaRPr lang="en-US" dirty="0"/>
          </a:p>
        </p:txBody>
      </p:sp>
      <p:pic>
        <p:nvPicPr>
          <p:cNvPr id="3" name="Picture 2">
            <a:extLst>
              <a:ext uri="{FF2B5EF4-FFF2-40B4-BE49-F238E27FC236}">
                <a16:creationId xmlns:a16="http://schemas.microsoft.com/office/drawing/2014/main" id="{B5D7B3FE-0703-3543-9F6C-233BD5B92666}"/>
              </a:ext>
            </a:extLst>
          </p:cNvPr>
          <p:cNvPicPr>
            <a:picLocks noChangeAspect="1"/>
          </p:cNvPicPr>
          <p:nvPr userDrawn="1"/>
        </p:nvPicPr>
        <p:blipFill>
          <a:blip r:embed="rId2"/>
          <a:stretch>
            <a:fillRect/>
          </a:stretch>
        </p:blipFill>
        <p:spPr>
          <a:xfrm>
            <a:off x="-1" y="0"/>
            <a:ext cx="12192000" cy="355600"/>
          </a:xfrm>
          <a:prstGeom prst="rect">
            <a:avLst/>
          </a:prstGeom>
        </p:spPr>
      </p:pic>
    </p:spTree>
    <p:extLst>
      <p:ext uri="{BB962C8B-B14F-4D97-AF65-F5344CB8AC3E}">
        <p14:creationId xmlns:p14="http://schemas.microsoft.com/office/powerpoint/2010/main" val="1816942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64C667-7A51-4F4A-85CB-6DF7911AC349}"/>
              </a:ext>
            </a:extLst>
          </p:cNvPr>
          <p:cNvSpPr/>
          <p:nvPr userDrawn="1"/>
        </p:nvSpPr>
        <p:spPr>
          <a:xfrm>
            <a:off x="0" y="1"/>
            <a:ext cx="12192000" cy="6858000"/>
          </a:xfrm>
          <a:prstGeom prst="rect">
            <a:avLst/>
          </a:prstGeom>
          <a:solidFill>
            <a:srgbClr val="435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D7F8AA75-6397-3D49-9B95-F4EA1C0D72A4}"/>
              </a:ext>
            </a:extLst>
          </p:cNvPr>
          <p:cNvPicPr>
            <a:picLocks noChangeAspect="1"/>
          </p:cNvPicPr>
          <p:nvPr userDrawn="1"/>
        </p:nvPicPr>
        <p:blipFill>
          <a:blip r:embed="rId2"/>
          <a:stretch>
            <a:fillRect/>
          </a:stretch>
        </p:blipFill>
        <p:spPr>
          <a:xfrm>
            <a:off x="5528989" y="5204844"/>
            <a:ext cx="1134023" cy="688814"/>
          </a:xfrm>
          <a:prstGeom prst="rect">
            <a:avLst/>
          </a:prstGeom>
        </p:spPr>
      </p:pic>
      <p:sp>
        <p:nvSpPr>
          <p:cNvPr id="7" name="TextBox 6">
            <a:extLst>
              <a:ext uri="{FF2B5EF4-FFF2-40B4-BE49-F238E27FC236}">
                <a16:creationId xmlns:a16="http://schemas.microsoft.com/office/drawing/2014/main" id="{E56A7EFC-FF7E-7342-A769-1266E6E7691D}"/>
              </a:ext>
            </a:extLst>
          </p:cNvPr>
          <p:cNvSpPr txBox="1"/>
          <p:nvPr userDrawn="1"/>
        </p:nvSpPr>
        <p:spPr>
          <a:xfrm>
            <a:off x="2381795" y="3044280"/>
            <a:ext cx="7428411" cy="600164"/>
          </a:xfrm>
          <a:prstGeom prst="rect">
            <a:avLst/>
          </a:prstGeom>
          <a:noFill/>
        </p:spPr>
        <p:txBody>
          <a:bodyPr wrap="square" rtlCol="0">
            <a:spAutoFit/>
          </a:bodyPr>
          <a:lstStyle/>
          <a:p>
            <a:pPr algn="ctr"/>
            <a:r>
              <a:rPr lang="en-US" sz="3300" dirty="0">
                <a:solidFill>
                  <a:schemeClr val="bg1"/>
                </a:solidFill>
                <a:latin typeface="+mj-lt"/>
              </a:rPr>
              <a:t>Thank You</a:t>
            </a:r>
          </a:p>
        </p:txBody>
      </p:sp>
      <p:pic>
        <p:nvPicPr>
          <p:cNvPr id="9" name="Picture 8">
            <a:extLst>
              <a:ext uri="{FF2B5EF4-FFF2-40B4-BE49-F238E27FC236}">
                <a16:creationId xmlns:a16="http://schemas.microsoft.com/office/drawing/2014/main" id="{411A06BC-775A-DD42-B31D-41085BDE0CC4}"/>
              </a:ext>
            </a:extLst>
          </p:cNvPr>
          <p:cNvPicPr>
            <a:picLocks noChangeAspect="1"/>
          </p:cNvPicPr>
          <p:nvPr userDrawn="1"/>
        </p:nvPicPr>
        <p:blipFill>
          <a:blip r:embed="rId3"/>
          <a:stretch>
            <a:fillRect/>
          </a:stretch>
        </p:blipFill>
        <p:spPr>
          <a:xfrm>
            <a:off x="-1" y="0"/>
            <a:ext cx="12192000" cy="355600"/>
          </a:xfrm>
          <a:prstGeom prst="rect">
            <a:avLst/>
          </a:prstGeom>
        </p:spPr>
      </p:pic>
    </p:spTree>
    <p:extLst>
      <p:ext uri="{BB962C8B-B14F-4D97-AF65-F5344CB8AC3E}">
        <p14:creationId xmlns:p14="http://schemas.microsoft.com/office/powerpoint/2010/main" val="3471952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F31C-A971-D540-977B-299B55B501A2}"/>
              </a:ext>
            </a:extLst>
          </p:cNvPr>
          <p:cNvSpPr>
            <a:spLocks noGrp="1"/>
          </p:cNvSpPr>
          <p:nvPr>
            <p:ph type="title"/>
          </p:nvPr>
        </p:nvSpPr>
        <p:spPr/>
        <p:txBody>
          <a:bodyPr>
            <a:normAutofit/>
          </a:bodyPr>
          <a:lstStyle>
            <a:lvl1pPr>
              <a:defRPr sz="2700"/>
            </a:lvl1pPr>
          </a:lstStyle>
          <a:p>
            <a:r>
              <a:rPr lang="en-US" dirty="0"/>
              <a:t>Click to edit Master title style</a:t>
            </a:r>
          </a:p>
        </p:txBody>
      </p:sp>
      <p:sp>
        <p:nvSpPr>
          <p:cNvPr id="3" name="Content Placeholder 2">
            <a:extLst>
              <a:ext uri="{FF2B5EF4-FFF2-40B4-BE49-F238E27FC236}">
                <a16:creationId xmlns:a16="http://schemas.microsoft.com/office/drawing/2014/main" id="{590E274E-D18E-0046-9479-03F0DE8E28A8}"/>
              </a:ext>
            </a:extLst>
          </p:cNvPr>
          <p:cNvSpPr>
            <a:spLocks noGrp="1"/>
          </p:cNvSpPr>
          <p:nvPr>
            <p:ph idx="1"/>
          </p:nvPr>
        </p:nvSpPr>
        <p:spPr>
          <a:xfrm>
            <a:off x="838200" y="1825625"/>
            <a:ext cx="8253549"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F88C1A-5521-5940-B3B3-23F2454575DF}"/>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5" name="Footer Placeholder 4">
            <a:extLst>
              <a:ext uri="{FF2B5EF4-FFF2-40B4-BE49-F238E27FC236}">
                <a16:creationId xmlns:a16="http://schemas.microsoft.com/office/drawing/2014/main" id="{3EB892D5-A01D-C749-8115-AE6CAECED700}"/>
              </a:ext>
            </a:extLst>
          </p:cNvPr>
          <p:cNvSpPr>
            <a:spLocks noGrp="1"/>
          </p:cNvSpPr>
          <p:nvPr>
            <p:ph type="ftr" sz="quarter" idx="11"/>
          </p:nvPr>
        </p:nvSpPr>
        <p:spPr/>
        <p:txBody>
          <a:bodyPr/>
          <a:lstStyle/>
          <a:p>
            <a:r>
              <a:rPr lang="en-US"/>
              <a:t>ALBERTA SECURITIES COMMISSION</a:t>
            </a:r>
          </a:p>
        </p:txBody>
      </p:sp>
      <p:sp>
        <p:nvSpPr>
          <p:cNvPr id="6" name="Slide Number Placeholder 5">
            <a:extLst>
              <a:ext uri="{FF2B5EF4-FFF2-40B4-BE49-F238E27FC236}">
                <a16:creationId xmlns:a16="http://schemas.microsoft.com/office/drawing/2014/main" id="{83E4BE85-FDA7-9E40-BC8E-80A26A65A765}"/>
              </a:ext>
            </a:extLst>
          </p:cNvPr>
          <p:cNvSpPr>
            <a:spLocks noGrp="1"/>
          </p:cNvSpPr>
          <p:nvPr>
            <p:ph type="sldNum" sz="quarter" idx="12"/>
          </p:nvPr>
        </p:nvSpPr>
        <p:spPr/>
        <p:txBody>
          <a:bodyPr/>
          <a:lstStyle/>
          <a:p>
            <a:fld id="{3637B1C2-63FD-EE40-8434-31C26AE9C35E}" type="slidenum">
              <a:rPr lang="en-US" smtClean="0"/>
              <a:t>‹#›</a:t>
            </a:fld>
            <a:endParaRPr lang="en-US"/>
          </a:p>
        </p:txBody>
      </p:sp>
      <p:sp>
        <p:nvSpPr>
          <p:cNvPr id="8" name="Picture Placeholder 7">
            <a:extLst>
              <a:ext uri="{FF2B5EF4-FFF2-40B4-BE49-F238E27FC236}">
                <a16:creationId xmlns:a16="http://schemas.microsoft.com/office/drawing/2014/main" id="{E2FD8DED-71D4-3044-B5D3-2914D9284228}"/>
              </a:ext>
            </a:extLst>
          </p:cNvPr>
          <p:cNvSpPr>
            <a:spLocks noGrp="1"/>
          </p:cNvSpPr>
          <p:nvPr>
            <p:ph type="pic" sz="quarter" idx="13"/>
          </p:nvPr>
        </p:nvSpPr>
        <p:spPr>
          <a:xfrm>
            <a:off x="9301164" y="4249738"/>
            <a:ext cx="2052637" cy="1941512"/>
          </a:xfrm>
        </p:spPr>
        <p:txBody>
          <a:bodyPr/>
          <a:lstStyle/>
          <a:p>
            <a:r>
              <a:rPr lang="en-US"/>
              <a:t>Click icon to add picture</a:t>
            </a:r>
          </a:p>
        </p:txBody>
      </p:sp>
    </p:spTree>
    <p:extLst>
      <p:ext uri="{BB962C8B-B14F-4D97-AF65-F5344CB8AC3E}">
        <p14:creationId xmlns:p14="http://schemas.microsoft.com/office/powerpoint/2010/main" val="1213048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32A1-334E-AD45-B7C7-9B441A3BB25A}"/>
              </a:ext>
            </a:extLst>
          </p:cNvPr>
          <p:cNvSpPr>
            <a:spLocks noGrp="1"/>
          </p:cNvSpPr>
          <p:nvPr>
            <p:ph type="title"/>
          </p:nvPr>
        </p:nvSpPr>
        <p:spPr>
          <a:xfrm>
            <a:off x="839789" y="457200"/>
            <a:ext cx="10514012" cy="1216800"/>
          </a:xfrm>
        </p:spPr>
        <p:txBody>
          <a:bodyPr anchor="ctr">
            <a:normAutofit/>
          </a:bodyPr>
          <a:lstStyle>
            <a:lvl1pPr>
              <a:defRPr sz="2700"/>
            </a:lvl1pPr>
          </a:lstStyle>
          <a:p>
            <a:r>
              <a:rPr lang="en-US" dirty="0"/>
              <a:t>Click to edit Master title style</a:t>
            </a:r>
          </a:p>
        </p:txBody>
      </p:sp>
      <p:sp>
        <p:nvSpPr>
          <p:cNvPr id="3" name="Content Placeholder 2">
            <a:extLst>
              <a:ext uri="{FF2B5EF4-FFF2-40B4-BE49-F238E27FC236}">
                <a16:creationId xmlns:a16="http://schemas.microsoft.com/office/drawing/2014/main" id="{901F0E68-7A73-7E48-B5E2-3A7E372EB959}"/>
              </a:ext>
            </a:extLst>
          </p:cNvPr>
          <p:cNvSpPr>
            <a:spLocks noGrp="1"/>
          </p:cNvSpPr>
          <p:nvPr>
            <p:ph idx="1"/>
          </p:nvPr>
        </p:nvSpPr>
        <p:spPr>
          <a:xfrm>
            <a:off x="3581401" y="2057400"/>
            <a:ext cx="7773988" cy="3803650"/>
          </a:xfrm>
        </p:spPr>
        <p:txBody>
          <a:bodyPr/>
          <a:lstStyle>
            <a:lvl1pPr>
              <a:defRPr sz="21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AC216F-07D7-F540-BF95-20A073D35BFB}"/>
              </a:ext>
            </a:extLst>
          </p:cNvPr>
          <p:cNvSpPr>
            <a:spLocks noGrp="1"/>
          </p:cNvSpPr>
          <p:nvPr>
            <p:ph type="body" sz="half" idx="2"/>
          </p:nvPr>
        </p:nvSpPr>
        <p:spPr>
          <a:xfrm>
            <a:off x="839789" y="2057400"/>
            <a:ext cx="2501289"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253E6C8-7642-BC4F-96B9-E944C58EDB67}"/>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6" name="Footer Placeholder 5">
            <a:extLst>
              <a:ext uri="{FF2B5EF4-FFF2-40B4-BE49-F238E27FC236}">
                <a16:creationId xmlns:a16="http://schemas.microsoft.com/office/drawing/2014/main" id="{64DB04E6-6075-534D-AEF6-2406E7B1AF84}"/>
              </a:ext>
            </a:extLst>
          </p:cNvPr>
          <p:cNvSpPr>
            <a:spLocks noGrp="1"/>
          </p:cNvSpPr>
          <p:nvPr>
            <p:ph type="ftr" sz="quarter" idx="11"/>
          </p:nvPr>
        </p:nvSpPr>
        <p:spPr/>
        <p:txBody>
          <a:bodyPr/>
          <a:lstStyle/>
          <a:p>
            <a:r>
              <a:rPr lang="en-US"/>
              <a:t>ALBERTA SECURITIES COMMISSION</a:t>
            </a:r>
          </a:p>
        </p:txBody>
      </p:sp>
      <p:sp>
        <p:nvSpPr>
          <p:cNvPr id="7" name="Slide Number Placeholder 6">
            <a:extLst>
              <a:ext uri="{FF2B5EF4-FFF2-40B4-BE49-F238E27FC236}">
                <a16:creationId xmlns:a16="http://schemas.microsoft.com/office/drawing/2014/main" id="{C74367B5-9FF2-6C4A-A99A-F59F196CCAE6}"/>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166675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054D2-4954-7F4C-B6C1-8F5E1C956BB0}"/>
              </a:ext>
            </a:extLst>
          </p:cNvPr>
          <p:cNvSpPr>
            <a:spLocks noGrp="1"/>
          </p:cNvSpPr>
          <p:nvPr>
            <p:ph type="title"/>
          </p:nvPr>
        </p:nvSpPr>
        <p:spPr>
          <a:xfrm>
            <a:off x="839788" y="365127"/>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CCB2F0A-DDF8-B54C-A4C8-2A358E18FCD7}"/>
              </a:ext>
            </a:extLst>
          </p:cNvPr>
          <p:cNvSpPr>
            <a:spLocks noGrp="1"/>
          </p:cNvSpPr>
          <p:nvPr>
            <p:ph type="body" idx="1"/>
          </p:nvPr>
        </p:nvSpPr>
        <p:spPr>
          <a:xfrm>
            <a:off x="839789" y="1681163"/>
            <a:ext cx="5157787" cy="823912"/>
          </a:xfrm>
        </p:spPr>
        <p:txBody>
          <a:bodyPr anchor="b"/>
          <a:lstStyle>
            <a:lvl1pPr marL="0" indent="0">
              <a:buNone/>
              <a:defRPr sz="1800" b="1">
                <a:solidFill>
                  <a:srgbClr val="B78C3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3F02246-62CF-A84F-BCCA-50134FC1C92A}"/>
              </a:ext>
            </a:extLst>
          </p:cNvPr>
          <p:cNvSpPr>
            <a:spLocks noGrp="1"/>
          </p:cNvSpPr>
          <p:nvPr>
            <p:ph sz="half" idx="2"/>
          </p:nvPr>
        </p:nvSpPr>
        <p:spPr>
          <a:xfrm>
            <a:off x="839789"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345F6BE-CC3D-3A4E-9CA9-ABDB3FC15602}"/>
              </a:ext>
            </a:extLst>
          </p:cNvPr>
          <p:cNvSpPr>
            <a:spLocks noGrp="1"/>
          </p:cNvSpPr>
          <p:nvPr>
            <p:ph type="body" sz="quarter" idx="3"/>
          </p:nvPr>
        </p:nvSpPr>
        <p:spPr>
          <a:xfrm>
            <a:off x="6172201" y="1681163"/>
            <a:ext cx="5183188" cy="823912"/>
          </a:xfrm>
        </p:spPr>
        <p:txBody>
          <a:bodyPr anchor="b"/>
          <a:lstStyle>
            <a:lvl1pPr marL="0" indent="0">
              <a:buNone/>
              <a:defRPr sz="1800" b="1">
                <a:solidFill>
                  <a:srgbClr val="B78C3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DEBD2CE-B54E-3B4A-A9D1-B727690ADFF7}"/>
              </a:ext>
            </a:extLst>
          </p:cNvPr>
          <p:cNvSpPr>
            <a:spLocks noGrp="1"/>
          </p:cNvSpPr>
          <p:nvPr>
            <p:ph sz="quarter" idx="4"/>
          </p:nvPr>
        </p:nvSpPr>
        <p:spPr>
          <a:xfrm>
            <a:off x="6172201"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8A355A0-5EE2-E54E-9443-4DEA376BDE1A}"/>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8" name="Footer Placeholder 7">
            <a:extLst>
              <a:ext uri="{FF2B5EF4-FFF2-40B4-BE49-F238E27FC236}">
                <a16:creationId xmlns:a16="http://schemas.microsoft.com/office/drawing/2014/main" id="{79342784-B911-5F42-8364-4E695433DCD6}"/>
              </a:ext>
            </a:extLst>
          </p:cNvPr>
          <p:cNvSpPr>
            <a:spLocks noGrp="1"/>
          </p:cNvSpPr>
          <p:nvPr>
            <p:ph type="ftr" sz="quarter" idx="11"/>
          </p:nvPr>
        </p:nvSpPr>
        <p:spPr/>
        <p:txBody>
          <a:bodyPr/>
          <a:lstStyle/>
          <a:p>
            <a:r>
              <a:rPr lang="en-US"/>
              <a:t>ALBERTA SECURITIES COMMISSION</a:t>
            </a:r>
          </a:p>
        </p:txBody>
      </p:sp>
      <p:sp>
        <p:nvSpPr>
          <p:cNvPr id="9" name="Slide Number Placeholder 8">
            <a:extLst>
              <a:ext uri="{FF2B5EF4-FFF2-40B4-BE49-F238E27FC236}">
                <a16:creationId xmlns:a16="http://schemas.microsoft.com/office/drawing/2014/main" id="{1DFCBDB2-440F-7F4C-AB91-7E1FD7CD8610}"/>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2526188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5C8F-4FDA-8447-9200-59459468F2C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4496702C-549E-C94D-9D30-666EB32DC8ED}"/>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4" name="Footer Placeholder 3">
            <a:extLst>
              <a:ext uri="{FF2B5EF4-FFF2-40B4-BE49-F238E27FC236}">
                <a16:creationId xmlns:a16="http://schemas.microsoft.com/office/drawing/2014/main" id="{5979DBD7-8AE9-E64A-BB0C-54A98EF2799B}"/>
              </a:ext>
            </a:extLst>
          </p:cNvPr>
          <p:cNvSpPr>
            <a:spLocks noGrp="1"/>
          </p:cNvSpPr>
          <p:nvPr>
            <p:ph type="ftr" sz="quarter" idx="11"/>
          </p:nvPr>
        </p:nvSpPr>
        <p:spPr/>
        <p:txBody>
          <a:bodyPr/>
          <a:lstStyle/>
          <a:p>
            <a:r>
              <a:rPr lang="en-US"/>
              <a:t>ALBERTA SECURITIES COMMISSION</a:t>
            </a:r>
          </a:p>
        </p:txBody>
      </p:sp>
      <p:sp>
        <p:nvSpPr>
          <p:cNvPr id="5" name="Slide Number Placeholder 4">
            <a:extLst>
              <a:ext uri="{FF2B5EF4-FFF2-40B4-BE49-F238E27FC236}">
                <a16:creationId xmlns:a16="http://schemas.microsoft.com/office/drawing/2014/main" id="{7289A2E4-8BC8-7B4A-998A-845792B5A61B}"/>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4096395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32A1-334E-AD45-B7C7-9B441A3BB25A}"/>
              </a:ext>
            </a:extLst>
          </p:cNvPr>
          <p:cNvSpPr>
            <a:spLocks noGrp="1"/>
          </p:cNvSpPr>
          <p:nvPr>
            <p:ph type="title"/>
          </p:nvPr>
        </p:nvSpPr>
        <p:spPr>
          <a:xfrm>
            <a:off x="839788" y="457200"/>
            <a:ext cx="3932237" cy="12168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901F0E68-7A73-7E48-B5E2-3A7E372EB959}"/>
              </a:ext>
            </a:extLst>
          </p:cNvPr>
          <p:cNvSpPr>
            <a:spLocks noGrp="1"/>
          </p:cNvSpPr>
          <p:nvPr>
            <p:ph idx="1"/>
          </p:nvPr>
        </p:nvSpPr>
        <p:spPr>
          <a:xfrm>
            <a:off x="5183188" y="987427"/>
            <a:ext cx="6172200" cy="4873625"/>
          </a:xfrm>
        </p:spPr>
        <p:txBody>
          <a:bodyPr/>
          <a:lstStyle>
            <a:lvl1pPr>
              <a:defRPr sz="21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AC216F-07D7-F540-BF95-20A073D35BF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253E6C8-7642-BC4F-96B9-E944C58EDB67}"/>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6" name="Footer Placeholder 5">
            <a:extLst>
              <a:ext uri="{FF2B5EF4-FFF2-40B4-BE49-F238E27FC236}">
                <a16:creationId xmlns:a16="http://schemas.microsoft.com/office/drawing/2014/main" id="{64DB04E6-6075-534D-AEF6-2406E7B1AF84}"/>
              </a:ext>
            </a:extLst>
          </p:cNvPr>
          <p:cNvSpPr>
            <a:spLocks noGrp="1"/>
          </p:cNvSpPr>
          <p:nvPr>
            <p:ph type="ftr" sz="quarter" idx="11"/>
          </p:nvPr>
        </p:nvSpPr>
        <p:spPr/>
        <p:txBody>
          <a:bodyPr/>
          <a:lstStyle/>
          <a:p>
            <a:r>
              <a:rPr lang="en-US"/>
              <a:t>ALBERTA SECURITIES COMMISSION</a:t>
            </a:r>
          </a:p>
        </p:txBody>
      </p:sp>
      <p:sp>
        <p:nvSpPr>
          <p:cNvPr id="7" name="Slide Number Placeholder 6">
            <a:extLst>
              <a:ext uri="{FF2B5EF4-FFF2-40B4-BE49-F238E27FC236}">
                <a16:creationId xmlns:a16="http://schemas.microsoft.com/office/drawing/2014/main" id="{C74367B5-9FF2-6C4A-A99A-F59F196CCAE6}"/>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749992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0987-6822-EC45-AB59-FCFF10542DC8}"/>
              </a:ext>
            </a:extLst>
          </p:cNvPr>
          <p:cNvSpPr>
            <a:spLocks noGrp="1"/>
          </p:cNvSpPr>
          <p:nvPr>
            <p:ph type="title"/>
          </p:nvPr>
        </p:nvSpPr>
        <p:spPr>
          <a:xfrm>
            <a:off x="839788" y="457200"/>
            <a:ext cx="3932237" cy="1214846"/>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9BC77AD9-7F83-8246-975E-1DD4DE1945CD}"/>
              </a:ext>
            </a:extLst>
          </p:cNvPr>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4AE6BFFC-A07B-3645-8C03-35B5D3F0026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36E19AD-49C3-5942-8A02-73DF645B1956}"/>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6" name="Footer Placeholder 5">
            <a:extLst>
              <a:ext uri="{FF2B5EF4-FFF2-40B4-BE49-F238E27FC236}">
                <a16:creationId xmlns:a16="http://schemas.microsoft.com/office/drawing/2014/main" id="{15774454-B5F5-F649-BB48-9E17B5C92BB3}"/>
              </a:ext>
            </a:extLst>
          </p:cNvPr>
          <p:cNvSpPr>
            <a:spLocks noGrp="1"/>
          </p:cNvSpPr>
          <p:nvPr>
            <p:ph type="ftr" sz="quarter" idx="11"/>
          </p:nvPr>
        </p:nvSpPr>
        <p:spPr/>
        <p:txBody>
          <a:bodyPr/>
          <a:lstStyle/>
          <a:p>
            <a:r>
              <a:rPr lang="en-US"/>
              <a:t>ALBERTA SECURITIES COMMISSION</a:t>
            </a:r>
          </a:p>
        </p:txBody>
      </p:sp>
      <p:sp>
        <p:nvSpPr>
          <p:cNvPr id="7" name="Slide Number Placeholder 6">
            <a:extLst>
              <a:ext uri="{FF2B5EF4-FFF2-40B4-BE49-F238E27FC236}">
                <a16:creationId xmlns:a16="http://schemas.microsoft.com/office/drawing/2014/main" id="{8F7A4A61-69AA-654C-AB26-7858F173E276}"/>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123748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0848-4B66-FC46-B986-D089E3F412DB}"/>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0A9C01FF-DE82-8F4D-B1C8-BC3595E3AF22}"/>
              </a:ext>
            </a:extLst>
          </p:cNvPr>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A89A613-1CFC-874F-BE79-9DA0E5B93F9B}"/>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5" name="Footer Placeholder 4">
            <a:extLst>
              <a:ext uri="{FF2B5EF4-FFF2-40B4-BE49-F238E27FC236}">
                <a16:creationId xmlns:a16="http://schemas.microsoft.com/office/drawing/2014/main" id="{91DF062E-65AC-BB40-A65B-A5E53023D2FF}"/>
              </a:ext>
            </a:extLst>
          </p:cNvPr>
          <p:cNvSpPr>
            <a:spLocks noGrp="1"/>
          </p:cNvSpPr>
          <p:nvPr>
            <p:ph type="ftr" sz="quarter" idx="11"/>
          </p:nvPr>
        </p:nvSpPr>
        <p:spPr/>
        <p:txBody>
          <a:bodyPr/>
          <a:lstStyle/>
          <a:p>
            <a:r>
              <a:rPr lang="en-US"/>
              <a:t>ALBERTA SECURITIES COMMISSION</a:t>
            </a:r>
          </a:p>
        </p:txBody>
      </p:sp>
      <p:sp>
        <p:nvSpPr>
          <p:cNvPr id="6" name="Slide Number Placeholder 5">
            <a:extLst>
              <a:ext uri="{FF2B5EF4-FFF2-40B4-BE49-F238E27FC236}">
                <a16:creationId xmlns:a16="http://schemas.microsoft.com/office/drawing/2014/main" id="{038B47D2-8736-E748-A58C-932D883EE804}"/>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1028297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63520-FED9-0D41-AB8B-02A137EF2765}"/>
              </a:ext>
            </a:extLst>
          </p:cNvPr>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DECDF27A-E095-3B4F-854E-D56DAADBD108}"/>
              </a:ext>
            </a:extLst>
          </p:cNvPr>
          <p:cNvSpPr>
            <a:spLocks noGrp="1"/>
          </p:cNvSpPr>
          <p:nvPr>
            <p:ph type="body" orient="vert" idx="1"/>
          </p:nvPr>
        </p:nvSpPr>
        <p:spPr>
          <a:xfrm>
            <a:off x="838201"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EA46D9-4E3F-1B41-964D-7BBD66843D39}"/>
              </a:ext>
            </a:extLst>
          </p:cNvPr>
          <p:cNvSpPr>
            <a:spLocks noGrp="1"/>
          </p:cNvSpPr>
          <p:nvPr>
            <p:ph type="dt" sz="half" idx="10"/>
          </p:nvPr>
        </p:nvSpPr>
        <p:spPr/>
        <p:txBody>
          <a:bodyPr/>
          <a:lstStyle>
            <a:lvl1pPr>
              <a:defRPr/>
            </a:lvl1pPr>
          </a:lstStyle>
          <a:p>
            <a:r>
              <a:rPr lang="en-CA" dirty="0" smtClean="0"/>
              <a:t>DATE</a:t>
            </a:r>
            <a:endParaRPr lang="en-US" dirty="0"/>
          </a:p>
        </p:txBody>
      </p:sp>
      <p:sp>
        <p:nvSpPr>
          <p:cNvPr id="5" name="Footer Placeholder 4">
            <a:extLst>
              <a:ext uri="{FF2B5EF4-FFF2-40B4-BE49-F238E27FC236}">
                <a16:creationId xmlns:a16="http://schemas.microsoft.com/office/drawing/2014/main" id="{A93F3023-1CBA-E844-93B3-B59255997129}"/>
              </a:ext>
            </a:extLst>
          </p:cNvPr>
          <p:cNvSpPr>
            <a:spLocks noGrp="1"/>
          </p:cNvSpPr>
          <p:nvPr>
            <p:ph type="ftr" sz="quarter" idx="11"/>
          </p:nvPr>
        </p:nvSpPr>
        <p:spPr/>
        <p:txBody>
          <a:bodyPr/>
          <a:lstStyle/>
          <a:p>
            <a:r>
              <a:rPr lang="en-US"/>
              <a:t>ALBERTA SECURITIES COMMISSION</a:t>
            </a:r>
          </a:p>
        </p:txBody>
      </p:sp>
      <p:sp>
        <p:nvSpPr>
          <p:cNvPr id="6" name="Slide Number Placeholder 5">
            <a:extLst>
              <a:ext uri="{FF2B5EF4-FFF2-40B4-BE49-F238E27FC236}">
                <a16:creationId xmlns:a16="http://schemas.microsoft.com/office/drawing/2014/main" id="{3A53567C-0F5E-254F-9C9E-B080B08BA9E7}"/>
              </a:ext>
            </a:extLst>
          </p:cNvPr>
          <p:cNvSpPr>
            <a:spLocks noGrp="1"/>
          </p:cNvSpPr>
          <p:nvPr>
            <p:ph type="sldNum" sz="quarter" idx="12"/>
          </p:nvPr>
        </p:nvSpPr>
        <p:spPr/>
        <p:txBody>
          <a:bodyPr/>
          <a:lstStyle/>
          <a:p>
            <a:fld id="{3637B1C2-63FD-EE40-8434-31C26AE9C35E}" type="slidenum">
              <a:rPr lang="en-US" smtClean="0"/>
              <a:t>‹#›</a:t>
            </a:fld>
            <a:endParaRPr lang="en-US"/>
          </a:p>
        </p:txBody>
      </p:sp>
    </p:spTree>
    <p:extLst>
      <p:ext uri="{BB962C8B-B14F-4D97-AF65-F5344CB8AC3E}">
        <p14:creationId xmlns:p14="http://schemas.microsoft.com/office/powerpoint/2010/main" val="3600899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AE1B3-9EEA-7745-9E50-222F3B56BC6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C0C8FE3-479D-A644-8F55-4AC2608DA7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EF8B43-F398-214E-B3E8-1F2398CD605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750">
                <a:solidFill>
                  <a:schemeClr val="tx1">
                    <a:tint val="75000"/>
                  </a:schemeClr>
                </a:solidFill>
              </a:defRPr>
            </a:lvl1pPr>
          </a:lstStyle>
          <a:p>
            <a:r>
              <a:rPr lang="en-CA" dirty="0" smtClean="0"/>
              <a:t>DATE</a:t>
            </a:r>
            <a:endParaRPr lang="en-US" dirty="0"/>
          </a:p>
        </p:txBody>
      </p:sp>
      <p:sp>
        <p:nvSpPr>
          <p:cNvPr id="5" name="Footer Placeholder 4">
            <a:extLst>
              <a:ext uri="{FF2B5EF4-FFF2-40B4-BE49-F238E27FC236}">
                <a16:creationId xmlns:a16="http://schemas.microsoft.com/office/drawing/2014/main" id="{7505BC8C-61A2-AE46-AE1A-5C1F6C80BDC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750">
                <a:solidFill>
                  <a:schemeClr val="tx1">
                    <a:tint val="75000"/>
                  </a:schemeClr>
                </a:solidFill>
              </a:defRPr>
            </a:lvl1pPr>
          </a:lstStyle>
          <a:p>
            <a:r>
              <a:rPr lang="en-US"/>
              <a:t>ALBERTA SECURITIES COMMISSION</a:t>
            </a:r>
          </a:p>
        </p:txBody>
      </p:sp>
      <p:sp>
        <p:nvSpPr>
          <p:cNvPr id="6" name="Slide Number Placeholder 5">
            <a:extLst>
              <a:ext uri="{FF2B5EF4-FFF2-40B4-BE49-F238E27FC236}">
                <a16:creationId xmlns:a16="http://schemas.microsoft.com/office/drawing/2014/main" id="{59ACBB15-276C-CD44-840A-DC40927454E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750">
                <a:solidFill>
                  <a:schemeClr val="tx1">
                    <a:tint val="75000"/>
                  </a:schemeClr>
                </a:solidFill>
              </a:defRPr>
            </a:lvl1pPr>
          </a:lstStyle>
          <a:p>
            <a:fld id="{3637B1C2-63FD-EE40-8434-31C26AE9C35E}" type="slidenum">
              <a:rPr lang="en-US" smtClean="0"/>
              <a:pPr/>
              <a:t>‹#›</a:t>
            </a:fld>
            <a:endParaRPr lang="en-US"/>
          </a:p>
        </p:txBody>
      </p:sp>
      <p:cxnSp>
        <p:nvCxnSpPr>
          <p:cNvPr id="8" name="Straight Connector 7">
            <a:extLst>
              <a:ext uri="{FF2B5EF4-FFF2-40B4-BE49-F238E27FC236}">
                <a16:creationId xmlns:a16="http://schemas.microsoft.com/office/drawing/2014/main" id="{E512CD0C-99D1-9948-AC68-1F5CA4196A87}"/>
              </a:ext>
            </a:extLst>
          </p:cNvPr>
          <p:cNvCxnSpPr>
            <a:cxnSpLocks/>
          </p:cNvCxnSpPr>
          <p:nvPr userDrawn="1"/>
        </p:nvCxnSpPr>
        <p:spPr>
          <a:xfrm>
            <a:off x="838200" y="6265819"/>
            <a:ext cx="10515600" cy="0"/>
          </a:xfrm>
          <a:prstGeom prst="line">
            <a:avLst/>
          </a:prstGeom>
          <a:ln w="19050">
            <a:solidFill>
              <a:srgbClr val="B78C3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3B9F992-2FFD-884D-B809-039997432831}"/>
              </a:ext>
            </a:extLst>
          </p:cNvPr>
          <p:cNvPicPr>
            <a:picLocks noChangeAspect="1"/>
          </p:cNvPicPr>
          <p:nvPr userDrawn="1"/>
        </p:nvPicPr>
        <p:blipFill>
          <a:blip r:embed="rId13"/>
          <a:stretch>
            <a:fillRect/>
          </a:stretch>
        </p:blipFill>
        <p:spPr>
          <a:xfrm>
            <a:off x="0" y="0"/>
            <a:ext cx="355600" cy="1524000"/>
          </a:xfrm>
          <a:prstGeom prst="rect">
            <a:avLst/>
          </a:prstGeom>
        </p:spPr>
      </p:pic>
    </p:spTree>
    <p:extLst>
      <p:ext uri="{BB962C8B-B14F-4D97-AF65-F5344CB8AC3E}">
        <p14:creationId xmlns:p14="http://schemas.microsoft.com/office/powerpoint/2010/main" val="132887462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p:txStyles>
    <p:titleStyle>
      <a:lvl1pPr algn="l" defTabSz="685800" rtl="0" eaLnBrk="1" latinLnBrk="0" hangingPunct="1">
        <a:lnSpc>
          <a:spcPct val="90000"/>
        </a:lnSpc>
        <a:spcBef>
          <a:spcPct val="0"/>
        </a:spcBef>
        <a:buNone/>
        <a:defRPr sz="2700" kern="1200">
          <a:solidFill>
            <a:srgbClr val="43506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58595B"/>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58595B"/>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58595B"/>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58595B"/>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58595B"/>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hyperlink" Target="mailto:New.Economy@asc.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2B5BA01-E009-5E44-AAD8-E8F14C8AC439}"/>
              </a:ext>
            </a:extLst>
          </p:cNvPr>
          <p:cNvSpPr>
            <a:spLocks noGrp="1"/>
          </p:cNvSpPr>
          <p:nvPr>
            <p:ph type="dt" sz="half" idx="10"/>
          </p:nvPr>
        </p:nvSpPr>
        <p:spPr/>
        <p:txBody>
          <a:bodyPr/>
          <a:lstStyle/>
          <a:p>
            <a:pPr defTabSz="685800"/>
            <a:r>
              <a:rPr lang="en-US" dirty="0" smtClean="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732476F9-DB8B-C643-981D-E0ABAD60CF3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67252AA4-5DFA-A24E-BC13-7E79498B8B97}"/>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1</a:t>
            </a:fld>
            <a:endParaRPr lang="en-US" dirty="0">
              <a:solidFill>
                <a:srgbClr val="000000">
                  <a:tint val="75000"/>
                </a:srgbClr>
              </a:solidFill>
              <a:latin typeface="Arial" panose="020B0604020202020204"/>
            </a:endParaRPr>
          </a:p>
        </p:txBody>
      </p:sp>
      <p:pic>
        <p:nvPicPr>
          <p:cNvPr id="12" name="Picture 11"/>
          <p:cNvPicPr>
            <a:picLocks noChangeAspect="1"/>
          </p:cNvPicPr>
          <p:nvPr/>
        </p:nvPicPr>
        <p:blipFill>
          <a:blip r:embed="rId5"/>
          <a:stretch>
            <a:fillRect/>
          </a:stretch>
        </p:blipFill>
        <p:spPr>
          <a:xfrm>
            <a:off x="781659" y="457200"/>
            <a:ext cx="10553091" cy="2646508"/>
          </a:xfrm>
          <a:prstGeom prst="rect">
            <a:avLst/>
          </a:prstGeom>
        </p:spPr>
      </p:pic>
      <p:sp>
        <p:nvSpPr>
          <p:cNvPr id="13" name="Rectangle 12"/>
          <p:cNvSpPr/>
          <p:nvPr/>
        </p:nvSpPr>
        <p:spPr>
          <a:xfrm>
            <a:off x="841514" y="4059773"/>
            <a:ext cx="10512286" cy="1846659"/>
          </a:xfrm>
          <a:prstGeom prst="rect">
            <a:avLst/>
          </a:prstGeom>
        </p:spPr>
        <p:txBody>
          <a:bodyPr wrap="square">
            <a:spAutoFit/>
          </a:bodyPr>
          <a:lstStyle/>
          <a:p>
            <a:endParaRPr lang="en-US" sz="1600" b="1" dirty="0" smtClean="0">
              <a:solidFill>
                <a:srgbClr val="0E2838"/>
              </a:solidFill>
            </a:endParaRPr>
          </a:p>
          <a:p>
            <a:r>
              <a:rPr lang="en-US" sz="1600" b="1" dirty="0" smtClean="0">
                <a:solidFill>
                  <a:srgbClr val="0E2838"/>
                </a:solidFill>
              </a:rPr>
              <a:t>This </a:t>
            </a:r>
            <a:r>
              <a:rPr lang="en-US" sz="1600" b="1" dirty="0">
                <a:solidFill>
                  <a:srgbClr val="0E2838"/>
                </a:solidFill>
              </a:rPr>
              <a:t>video provides only general introductory information. Please don’t rely on it as legal advice! </a:t>
            </a:r>
          </a:p>
          <a:p>
            <a:r>
              <a:rPr lang="en-US" sz="1600" b="1" dirty="0" smtClean="0">
                <a:solidFill>
                  <a:srgbClr val="0E2838"/>
                </a:solidFill>
              </a:rPr>
              <a:t>Refer </a:t>
            </a:r>
            <a:r>
              <a:rPr lang="en-US" sz="1600" b="1" dirty="0">
                <a:solidFill>
                  <a:srgbClr val="0E2838"/>
                </a:solidFill>
              </a:rPr>
              <a:t>to the specific provisions of Alberta securities laws and/or engage qualified legal counsel.  </a:t>
            </a:r>
          </a:p>
          <a:p>
            <a:pPr algn="just">
              <a:buNone/>
            </a:pPr>
            <a:endParaRPr lang="en-US" sz="2400" dirty="0">
              <a:solidFill>
                <a:srgbClr val="0070C0"/>
              </a:solidFill>
            </a:endParaRPr>
          </a:p>
          <a:p>
            <a:pPr algn="just">
              <a:buNone/>
            </a:pPr>
            <a:r>
              <a:rPr lang="en-US" sz="2400" dirty="0" smtClean="0">
                <a:solidFill>
                  <a:srgbClr val="0070C0"/>
                </a:solidFill>
              </a:rPr>
              <a:t>						           </a:t>
            </a:r>
            <a:r>
              <a:rPr lang="en-US" b="1" dirty="0" smtClean="0">
                <a:solidFill>
                  <a:srgbClr val="0070C0"/>
                </a:solidFill>
              </a:rPr>
              <a:t>Click </a:t>
            </a:r>
            <a:r>
              <a:rPr lang="en-US" b="1" dirty="0">
                <a:solidFill>
                  <a:srgbClr val="0070C0"/>
                </a:solidFill>
              </a:rPr>
              <a:t>on the speaker </a:t>
            </a:r>
          </a:p>
          <a:p>
            <a:pPr algn="just">
              <a:buNone/>
            </a:pPr>
            <a:r>
              <a:rPr lang="en-US" b="1" dirty="0">
                <a:solidFill>
                  <a:srgbClr val="0070C0"/>
                </a:solidFill>
              </a:rPr>
              <a:t>						</a:t>
            </a:r>
            <a:r>
              <a:rPr lang="en-US" b="1" dirty="0" smtClean="0">
                <a:solidFill>
                  <a:srgbClr val="0070C0"/>
                </a:solidFill>
              </a:rPr>
              <a:t>               to </a:t>
            </a:r>
            <a:r>
              <a:rPr lang="en-US" b="1" dirty="0">
                <a:solidFill>
                  <a:srgbClr val="0070C0"/>
                </a:solidFill>
              </a:rPr>
              <a:t>hear the audio</a:t>
            </a:r>
            <a:endParaRPr lang="en-CA" b="1" dirty="0"/>
          </a:p>
        </p:txBody>
      </p:sp>
      <p:pic>
        <p:nvPicPr>
          <p:cNvPr id="14" name="Picture 13"/>
          <p:cNvPicPr>
            <a:picLocks noChangeAspect="1"/>
          </p:cNvPicPr>
          <p:nvPr/>
        </p:nvPicPr>
        <p:blipFill>
          <a:blip r:embed="rId6"/>
          <a:stretch>
            <a:fillRect/>
          </a:stretch>
        </p:blipFill>
        <p:spPr>
          <a:xfrm>
            <a:off x="9563100" y="5343848"/>
            <a:ext cx="914400" cy="511444"/>
          </a:xfrm>
          <a:prstGeom prst="rect">
            <a:avLst/>
          </a:prstGeom>
        </p:spPr>
      </p:pic>
      <p:pic>
        <p:nvPicPr>
          <p:cNvPr id="2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10850" y="5410200"/>
            <a:ext cx="609600" cy="609600"/>
          </a:xfrm>
          <a:prstGeom prst="rect">
            <a:avLst/>
          </a:prstGeom>
        </p:spPr>
      </p:pic>
    </p:spTree>
    <p:extLst>
      <p:ext uri="{BB962C8B-B14F-4D97-AF65-F5344CB8AC3E}">
        <p14:creationId xmlns:p14="http://schemas.microsoft.com/office/powerpoint/2010/main" val="3652686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a:xfrm>
            <a:off x="838200" y="365127"/>
            <a:ext cx="10515600" cy="854073"/>
          </a:xfrm>
        </p:spPr>
        <p:txBody>
          <a:bodyPr/>
          <a:lstStyle/>
          <a:p>
            <a:r>
              <a:rPr lang="en-CA" b="1" dirty="0"/>
              <a:t>Common Capital Raising Exemptions</a:t>
            </a:r>
            <a:endParaRPr lang="en-US" b="1" dirty="0"/>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a:xfrm>
            <a:off x="838200" y="1295400"/>
            <a:ext cx="10515600" cy="4881563"/>
          </a:xfrm>
        </p:spPr>
        <p:txBody>
          <a:bodyPr>
            <a:normAutofit/>
          </a:bodyPr>
          <a:lstStyle/>
          <a:p>
            <a:r>
              <a:rPr lang="en-US" dirty="0">
                <a:solidFill>
                  <a:schemeClr val="tx1"/>
                </a:solidFill>
              </a:rPr>
              <a:t>We </a:t>
            </a:r>
            <a:r>
              <a:rPr lang="en-US" dirty="0" smtClean="0">
                <a:solidFill>
                  <a:schemeClr val="tx1"/>
                </a:solidFill>
              </a:rPr>
              <a:t>suggest watching </a:t>
            </a:r>
            <a:r>
              <a:rPr lang="en-US" dirty="0">
                <a:solidFill>
                  <a:schemeClr val="tx1"/>
                </a:solidFill>
              </a:rPr>
              <a:t>the introductory video in this series </a:t>
            </a:r>
            <a:r>
              <a:rPr lang="en-US" dirty="0" smtClean="0">
                <a:solidFill>
                  <a:schemeClr val="tx1"/>
                </a:solidFill>
              </a:rPr>
              <a:t>“Raising Private Capital – Navigating Securities Laws” for small business </a:t>
            </a:r>
            <a:r>
              <a:rPr lang="en-US" dirty="0">
                <a:solidFill>
                  <a:schemeClr val="tx1"/>
                </a:solidFill>
              </a:rPr>
              <a:t>prior to watching this video  </a:t>
            </a:r>
          </a:p>
          <a:p>
            <a:endParaRPr lang="en-US" dirty="0">
              <a:solidFill>
                <a:schemeClr val="tx1"/>
              </a:solidFill>
            </a:endParaRPr>
          </a:p>
          <a:p>
            <a:r>
              <a:rPr lang="en-US" dirty="0">
                <a:solidFill>
                  <a:schemeClr val="tx1"/>
                </a:solidFill>
              </a:rPr>
              <a:t>Some of most commonly relied upon prospectus exemptions </a:t>
            </a:r>
            <a:r>
              <a:rPr lang="en-US" dirty="0" smtClean="0">
                <a:solidFill>
                  <a:schemeClr val="tx1"/>
                </a:solidFill>
              </a:rPr>
              <a:t>used by </a:t>
            </a:r>
            <a:r>
              <a:rPr lang="en-US" dirty="0">
                <a:solidFill>
                  <a:schemeClr val="tx1"/>
                </a:solidFill>
              </a:rPr>
              <a:t>small businesses </a:t>
            </a:r>
            <a:r>
              <a:rPr lang="en-US" dirty="0" smtClean="0">
                <a:solidFill>
                  <a:schemeClr val="tx1"/>
                </a:solidFill>
              </a:rPr>
              <a:t>to raise capital are:</a:t>
            </a:r>
            <a:endParaRPr lang="en-US" dirty="0">
              <a:solidFill>
                <a:schemeClr val="tx1"/>
              </a:solidFill>
            </a:endParaRPr>
          </a:p>
          <a:p>
            <a:endParaRPr lang="en-US" dirty="0">
              <a:solidFill>
                <a:schemeClr val="tx1"/>
              </a:solidFill>
            </a:endParaRPr>
          </a:p>
          <a:p>
            <a:pPr marL="1077913" indent="-363538"/>
            <a:r>
              <a:rPr lang="en-US" dirty="0" smtClean="0">
                <a:solidFill>
                  <a:schemeClr val="tx1"/>
                </a:solidFill>
              </a:rPr>
              <a:t>Accredited investor exemption</a:t>
            </a:r>
          </a:p>
          <a:p>
            <a:pPr marL="1077913" indent="-363538"/>
            <a:r>
              <a:rPr lang="en-US" b="1" dirty="0" smtClean="0">
                <a:solidFill>
                  <a:srgbClr val="FF0000"/>
                </a:solidFill>
              </a:rPr>
              <a:t>Private issuer exemption</a:t>
            </a:r>
          </a:p>
          <a:p>
            <a:pPr marL="1077913" indent="-363538"/>
            <a:r>
              <a:rPr lang="en-US" dirty="0" smtClean="0">
                <a:solidFill>
                  <a:schemeClr val="tx1"/>
                </a:solidFill>
              </a:rPr>
              <a:t>Family, close personal friends and close business associates exemption</a:t>
            </a:r>
          </a:p>
          <a:p>
            <a:pPr marL="1077913" indent="-363538"/>
            <a:r>
              <a:rPr lang="en-US" dirty="0" smtClean="0">
                <a:solidFill>
                  <a:schemeClr val="tx1"/>
                </a:solidFill>
              </a:rPr>
              <a:t>Offering memorandum exemption</a:t>
            </a:r>
          </a:p>
          <a:p>
            <a:pPr marL="1077913" indent="-363538"/>
            <a:r>
              <a:rPr lang="en-US" dirty="0" smtClean="0">
                <a:solidFill>
                  <a:schemeClr val="tx1"/>
                </a:solidFill>
              </a:rPr>
              <a:t>Crowdfunding options</a:t>
            </a:r>
            <a:endParaRPr lang="en-US" dirty="0">
              <a:solidFill>
                <a:schemeClr val="tx1"/>
              </a:solidFill>
            </a:endParaRP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p:txBody>
          <a:bodyPr/>
          <a:lstStyle/>
          <a:p>
            <a:pPr defTabSz="685800"/>
            <a:r>
              <a:rPr lang="en-CA" dirty="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54A47682-75E4-7E47-AD83-1A9847AA0609}"/>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2</a:t>
            </a:fld>
            <a:endParaRPr lang="en-US">
              <a:solidFill>
                <a:srgbClr val="000000">
                  <a:tint val="75000"/>
                </a:srgbClr>
              </a:solidFill>
              <a:latin typeface="Arial" panose="020B0604020202020204"/>
            </a:endParaRPr>
          </a:p>
        </p:txBody>
      </p:sp>
      <p:pic>
        <p:nvPicPr>
          <p:cNvPr id="12" name="Picture 11"/>
          <p:cNvPicPr>
            <a:picLocks noChangeAspect="1"/>
          </p:cNvPicPr>
          <p:nvPr/>
        </p:nvPicPr>
        <p:blipFill>
          <a:blip r:embed="rId5"/>
          <a:stretch>
            <a:fillRect/>
          </a:stretch>
        </p:blipFill>
        <p:spPr>
          <a:xfrm>
            <a:off x="9220200" y="5664855"/>
            <a:ext cx="914479" cy="512108"/>
          </a:xfrm>
          <a:prstGeom prst="rect">
            <a:avLst/>
          </a:prstGeom>
        </p:spPr>
      </p:pic>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91800" y="5567363"/>
            <a:ext cx="609600" cy="609600"/>
          </a:xfrm>
          <a:prstGeom prst="rect">
            <a:avLst/>
          </a:prstGeom>
        </p:spPr>
      </p:pic>
    </p:spTree>
    <p:extLst>
      <p:ext uri="{BB962C8B-B14F-4D97-AF65-F5344CB8AC3E}">
        <p14:creationId xmlns:p14="http://schemas.microsoft.com/office/powerpoint/2010/main" val="4288439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76"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a:xfrm>
            <a:off x="838200" y="365129"/>
            <a:ext cx="6781800" cy="478948"/>
          </a:xfrm>
        </p:spPr>
        <p:txBody>
          <a:bodyPr/>
          <a:lstStyle/>
          <a:p>
            <a:r>
              <a:rPr lang="en-US" b="1" dirty="0" smtClean="0"/>
              <a:t>Introduction to the Private Issuer Exemption</a:t>
            </a:r>
            <a:endParaRPr lang="en-US" b="1" dirty="0"/>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a:xfrm>
            <a:off x="838200" y="1023466"/>
            <a:ext cx="6858000" cy="5158259"/>
          </a:xfrm>
        </p:spPr>
        <p:txBody>
          <a:bodyPr>
            <a:normAutofit fontScale="62500" lnSpcReduction="20000"/>
          </a:bodyPr>
          <a:lstStyle/>
          <a:p>
            <a:r>
              <a:rPr lang="en-US" sz="2600" dirty="0" smtClean="0">
                <a:solidFill>
                  <a:schemeClr val="tx1">
                    <a:lumMod val="85000"/>
                    <a:lumOff val="15000"/>
                  </a:schemeClr>
                </a:solidFill>
              </a:rPr>
              <a:t>Used by businesses when they are just starting up e.g., </a:t>
            </a:r>
          </a:p>
          <a:p>
            <a:pPr lvl="1"/>
            <a:r>
              <a:rPr lang="en-US" sz="2600" dirty="0" smtClean="0">
                <a:solidFill>
                  <a:schemeClr val="tx1">
                    <a:lumMod val="85000"/>
                    <a:lumOff val="15000"/>
                  </a:schemeClr>
                </a:solidFill>
              </a:rPr>
              <a:t>Organizing business – issuing founders’ shares</a:t>
            </a:r>
          </a:p>
          <a:p>
            <a:pPr lvl="1"/>
            <a:r>
              <a:rPr lang="en-US" sz="2600" dirty="0" smtClean="0">
                <a:solidFill>
                  <a:schemeClr val="tx1">
                    <a:lumMod val="85000"/>
                    <a:lumOff val="15000"/>
                  </a:schemeClr>
                </a:solidFill>
              </a:rPr>
              <a:t>Seed stage investment e.g., from family &amp; close friends</a:t>
            </a:r>
          </a:p>
          <a:p>
            <a:pPr lvl="1"/>
            <a:r>
              <a:rPr lang="en-US" sz="2600" dirty="0" smtClean="0">
                <a:solidFill>
                  <a:schemeClr val="tx1">
                    <a:lumMod val="85000"/>
                    <a:lumOff val="15000"/>
                  </a:schemeClr>
                </a:solidFill>
              </a:rPr>
              <a:t>Business may even have relied on it without realizing</a:t>
            </a:r>
          </a:p>
          <a:p>
            <a:pPr marL="342900" lvl="1" indent="0">
              <a:buNone/>
            </a:pPr>
            <a:endParaRPr lang="en-US" sz="2600" dirty="0" smtClean="0">
              <a:solidFill>
                <a:schemeClr val="tx1">
                  <a:lumMod val="85000"/>
                  <a:lumOff val="15000"/>
                </a:schemeClr>
              </a:solidFill>
            </a:endParaRPr>
          </a:p>
          <a:p>
            <a:r>
              <a:rPr lang="en-US" sz="2600" dirty="0" smtClean="0">
                <a:solidFill>
                  <a:schemeClr val="tx1">
                    <a:lumMod val="85000"/>
                    <a:lumOff val="15000"/>
                  </a:schemeClr>
                </a:solidFill>
              </a:rPr>
              <a:t>Many small businesses will only </a:t>
            </a:r>
            <a:r>
              <a:rPr lang="en-US" sz="2600" b="1" dirty="0" smtClean="0">
                <a:solidFill>
                  <a:schemeClr val="tx1">
                    <a:lumMod val="85000"/>
                    <a:lumOff val="15000"/>
                  </a:schemeClr>
                </a:solidFill>
              </a:rPr>
              <a:t>ever </a:t>
            </a:r>
            <a:r>
              <a:rPr lang="en-US" sz="2600" dirty="0" smtClean="0">
                <a:solidFill>
                  <a:schemeClr val="tx1">
                    <a:lumMod val="85000"/>
                    <a:lumOff val="15000"/>
                  </a:schemeClr>
                </a:solidFill>
              </a:rPr>
              <a:t>use this exemption</a:t>
            </a:r>
          </a:p>
          <a:p>
            <a:endParaRPr lang="en-US" sz="2600" dirty="0" smtClean="0">
              <a:solidFill>
                <a:schemeClr val="tx1">
                  <a:lumMod val="85000"/>
                  <a:lumOff val="15000"/>
                </a:schemeClr>
              </a:solidFill>
            </a:endParaRPr>
          </a:p>
          <a:p>
            <a:r>
              <a:rPr lang="en-US" sz="2600" dirty="0" smtClean="0">
                <a:solidFill>
                  <a:schemeClr val="tx1">
                    <a:lumMod val="85000"/>
                    <a:lumOff val="15000"/>
                  </a:schemeClr>
                </a:solidFill>
              </a:rPr>
              <a:t>Harmonized: s. 2.4 of National Instrument 45-106 </a:t>
            </a:r>
            <a:r>
              <a:rPr lang="en-US" sz="2600" i="1" dirty="0" smtClean="0">
                <a:solidFill>
                  <a:schemeClr val="tx1">
                    <a:lumMod val="85000"/>
                    <a:lumOff val="15000"/>
                  </a:schemeClr>
                </a:solidFill>
              </a:rPr>
              <a:t>Prospectus Exemptions</a:t>
            </a:r>
          </a:p>
          <a:p>
            <a:endParaRPr lang="en-US" sz="2600" i="1" dirty="0" smtClean="0">
              <a:solidFill>
                <a:schemeClr val="tx1">
                  <a:lumMod val="85000"/>
                  <a:lumOff val="15000"/>
                </a:schemeClr>
              </a:solidFill>
            </a:endParaRPr>
          </a:p>
          <a:p>
            <a:r>
              <a:rPr lang="en-US" sz="2600" dirty="0" smtClean="0">
                <a:solidFill>
                  <a:schemeClr val="tx1">
                    <a:lumMod val="85000"/>
                    <a:lumOff val="15000"/>
                  </a:schemeClr>
                </a:solidFill>
              </a:rPr>
              <a:t>No prescribed offering document</a:t>
            </a:r>
          </a:p>
          <a:p>
            <a:r>
              <a:rPr lang="en-US" sz="2600" dirty="0">
                <a:solidFill>
                  <a:schemeClr val="tx1">
                    <a:lumMod val="85000"/>
                    <a:lumOff val="15000"/>
                  </a:schemeClr>
                </a:solidFill>
              </a:rPr>
              <a:t>N</a:t>
            </a:r>
            <a:r>
              <a:rPr lang="en-US" sz="2600" dirty="0" smtClean="0">
                <a:solidFill>
                  <a:schemeClr val="tx1">
                    <a:lumMod val="85000"/>
                    <a:lumOff val="15000"/>
                  </a:schemeClr>
                </a:solidFill>
              </a:rPr>
              <a:t>o prescribed risk acknowledgement form</a:t>
            </a:r>
          </a:p>
          <a:p>
            <a:endParaRPr lang="en-US" sz="2600" dirty="0" smtClean="0">
              <a:solidFill>
                <a:schemeClr val="tx1">
                  <a:lumMod val="85000"/>
                  <a:lumOff val="15000"/>
                </a:schemeClr>
              </a:solidFill>
            </a:endParaRPr>
          </a:p>
          <a:p>
            <a:r>
              <a:rPr lang="en-US" sz="2600" dirty="0" smtClean="0">
                <a:solidFill>
                  <a:schemeClr val="tx1">
                    <a:lumMod val="85000"/>
                    <a:lumOff val="15000"/>
                  </a:schemeClr>
                </a:solidFill>
              </a:rPr>
              <a:t>No filings with or reporting to securities regulators</a:t>
            </a:r>
          </a:p>
          <a:p>
            <a:endParaRPr lang="en-US" sz="2600" dirty="0" smtClean="0">
              <a:solidFill>
                <a:schemeClr val="tx1">
                  <a:lumMod val="85000"/>
                  <a:lumOff val="15000"/>
                </a:schemeClr>
              </a:solidFill>
            </a:endParaRPr>
          </a:p>
          <a:p>
            <a:r>
              <a:rPr lang="en-US" sz="2600" dirty="0" smtClean="0">
                <a:solidFill>
                  <a:schemeClr val="tx1">
                    <a:lumMod val="85000"/>
                    <a:lumOff val="15000"/>
                  </a:schemeClr>
                </a:solidFill>
              </a:rPr>
              <a:t>Combination</a:t>
            </a:r>
          </a:p>
          <a:p>
            <a:pPr lvl="1"/>
            <a:r>
              <a:rPr lang="en-US" sz="2600" dirty="0" smtClean="0">
                <a:solidFill>
                  <a:schemeClr val="tx1">
                    <a:lumMod val="85000"/>
                    <a:lumOff val="15000"/>
                  </a:schemeClr>
                </a:solidFill>
              </a:rPr>
              <a:t>accredited investor </a:t>
            </a:r>
          </a:p>
          <a:p>
            <a:pPr lvl="1"/>
            <a:r>
              <a:rPr lang="en-US" sz="2600" dirty="0" smtClean="0">
                <a:solidFill>
                  <a:schemeClr val="tx1">
                    <a:lumMod val="85000"/>
                    <a:lumOff val="15000"/>
                  </a:schemeClr>
                </a:solidFill>
              </a:rPr>
              <a:t>family, friends &amp; business associates </a:t>
            </a:r>
          </a:p>
          <a:p>
            <a:pPr lvl="1"/>
            <a:r>
              <a:rPr lang="en-US" sz="2600" dirty="0" smtClean="0">
                <a:solidFill>
                  <a:schemeClr val="tx1">
                    <a:lumMod val="85000"/>
                    <a:lumOff val="15000"/>
                  </a:schemeClr>
                </a:solidFill>
              </a:rPr>
              <a:t>Employees </a:t>
            </a:r>
          </a:p>
          <a:p>
            <a:pPr lvl="1"/>
            <a:r>
              <a:rPr lang="en-US" sz="2600" dirty="0" smtClean="0">
                <a:solidFill>
                  <a:schemeClr val="tx1">
                    <a:lumMod val="85000"/>
                    <a:lumOff val="15000"/>
                  </a:schemeClr>
                </a:solidFill>
              </a:rPr>
              <a:t>+ more</a:t>
            </a:r>
          </a:p>
          <a:p>
            <a:endParaRPr lang="en-US" sz="2400" dirty="0" smtClean="0"/>
          </a:p>
          <a:p>
            <a:endParaRPr lang="en-US" sz="2400" i="1" dirty="0" smtClean="0"/>
          </a:p>
          <a:p>
            <a:endParaRPr lang="en-US" sz="2400" i="1" dirty="0" smtClean="0"/>
          </a:p>
          <a:p>
            <a:endParaRPr lang="en-US" sz="2400" dirty="0" smtClean="0"/>
          </a:p>
          <a:p>
            <a:pPr marL="0" lvl="0" indent="0" defTabSz="457200" fontAlgn="base">
              <a:lnSpc>
                <a:spcPct val="100000"/>
              </a:lnSpc>
              <a:spcBef>
                <a:spcPct val="20000"/>
              </a:spcBef>
              <a:buNone/>
            </a:pPr>
            <a:endParaRPr lang="en-US" sz="2400" dirty="0" smtClean="0">
              <a:solidFill>
                <a:prstClr val="black"/>
              </a:solidFill>
              <a:latin typeface="+mj-lt"/>
            </a:endParaRP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p:txBody>
          <a:bodyPr/>
          <a:lstStyle/>
          <a:p>
            <a:pPr defTabSz="685800"/>
            <a:r>
              <a:rPr lang="en-CA" smtClean="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smtClean="0">
                <a:solidFill>
                  <a:srgbClr val="000000">
                    <a:tint val="75000"/>
                  </a:srgbClr>
                </a:solidFill>
                <a:latin typeface="Arial" panose="020B0604020202020204"/>
              </a:rPr>
              <a:t>ALBERTA SECURITIES COMMISSION</a:t>
            </a:r>
            <a:endParaRPr lang="en-US" dirty="0">
              <a:solidFill>
                <a:srgbClr val="000000">
                  <a:tint val="75000"/>
                </a:srgbClr>
              </a:solidFill>
              <a:latin typeface="Arial" panose="020B0604020202020204"/>
            </a:endParaRPr>
          </a:p>
        </p:txBody>
      </p:sp>
      <p:pic>
        <p:nvPicPr>
          <p:cNvPr id="15" name="Picture 14"/>
          <p:cNvPicPr>
            <a:picLocks noChangeAspect="1"/>
          </p:cNvPicPr>
          <p:nvPr/>
        </p:nvPicPr>
        <p:blipFill>
          <a:blip r:embed="rId5"/>
          <a:stretch>
            <a:fillRect/>
          </a:stretch>
        </p:blipFill>
        <p:spPr>
          <a:xfrm>
            <a:off x="7848600" y="604603"/>
            <a:ext cx="3793559" cy="25290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3" name="Picture 22"/>
          <p:cNvPicPr>
            <a:picLocks noChangeAspect="1"/>
          </p:cNvPicPr>
          <p:nvPr/>
        </p:nvPicPr>
        <p:blipFill>
          <a:blip r:embed="rId6"/>
          <a:stretch>
            <a:fillRect/>
          </a:stretch>
        </p:blipFill>
        <p:spPr>
          <a:xfrm>
            <a:off x="10031129" y="5785973"/>
            <a:ext cx="914479" cy="512108"/>
          </a:xfrm>
          <a:prstGeom prst="rect">
            <a:avLst/>
          </a:prstGeom>
        </p:spPr>
      </p:pic>
      <p:pic>
        <p:nvPicPr>
          <p:cNvPr id="2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97969" y="5737227"/>
            <a:ext cx="609600" cy="609600"/>
          </a:xfrm>
          <a:prstGeom prst="rect">
            <a:avLst/>
          </a:prstGeom>
        </p:spPr>
      </p:pic>
      <p:pic>
        <p:nvPicPr>
          <p:cNvPr id="13" name="Picture 12"/>
          <p:cNvPicPr>
            <a:picLocks noChangeAspect="1"/>
          </p:cNvPicPr>
          <p:nvPr/>
        </p:nvPicPr>
        <p:blipFill>
          <a:blip r:embed="rId8"/>
          <a:stretch>
            <a:fillRect/>
          </a:stretch>
        </p:blipFill>
        <p:spPr>
          <a:xfrm>
            <a:off x="5829300" y="3338530"/>
            <a:ext cx="4038600" cy="27938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85143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47" fill="hold"/>
                                        <p:tgtEl>
                                          <p:spTgt spid="24"/>
                                        </p:tgtEl>
                                      </p:cBhvr>
                                    </p:cmd>
                                  </p:childTnLst>
                                </p:cTn>
                              </p:par>
                            </p:childTnLst>
                          </p:cTn>
                        </p:par>
                      </p:childTnLst>
                    </p:cTn>
                  </p:par>
                </p:childTnLst>
              </p:cTn>
              <p:nextCondLst>
                <p:cond evt="onClick" delay="0">
                  <p:tgtEl>
                    <p:spTgt spid="24"/>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a:xfrm>
            <a:off x="838200" y="291169"/>
            <a:ext cx="10439399" cy="499747"/>
          </a:xfrm>
        </p:spPr>
        <p:txBody>
          <a:bodyPr/>
          <a:lstStyle/>
          <a:p>
            <a:r>
              <a:rPr lang="en-US" b="1" dirty="0" smtClean="0"/>
              <a:t>Two Principal Requirements</a:t>
            </a:r>
            <a:endParaRPr lang="en-US" b="1" dirty="0"/>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a:xfrm>
            <a:off x="838200" y="1219200"/>
            <a:ext cx="10515600" cy="4957763"/>
          </a:xfrm>
        </p:spPr>
        <p:txBody>
          <a:bodyPr>
            <a:normAutofit/>
          </a:bodyPr>
          <a:lstStyle/>
          <a:p>
            <a:endParaRPr lang="en-US" sz="2400" dirty="0" smtClean="0"/>
          </a:p>
          <a:p>
            <a:pPr marL="0" lvl="0" indent="0" defTabSz="457200" fontAlgn="base">
              <a:lnSpc>
                <a:spcPct val="100000"/>
              </a:lnSpc>
              <a:spcBef>
                <a:spcPct val="20000"/>
              </a:spcBef>
              <a:buNone/>
            </a:pPr>
            <a:endParaRPr lang="en-US" sz="2400" dirty="0" smtClean="0">
              <a:solidFill>
                <a:prstClr val="black"/>
              </a:solidFill>
              <a:latin typeface="+mj-lt"/>
            </a:endParaRP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p:txBody>
          <a:bodyPr/>
          <a:lstStyle/>
          <a:p>
            <a:pPr defTabSz="685800"/>
            <a:r>
              <a:rPr lang="en-CA" dirty="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54A47682-75E4-7E47-AD83-1A9847AA0609}"/>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4</a:t>
            </a:fld>
            <a:endParaRPr lang="en-US">
              <a:solidFill>
                <a:srgbClr val="000000">
                  <a:tint val="75000"/>
                </a:srgbClr>
              </a:solidFill>
              <a:latin typeface="Arial" panose="020B0604020202020204"/>
            </a:endParaRPr>
          </a:p>
        </p:txBody>
      </p:sp>
      <p:pic>
        <p:nvPicPr>
          <p:cNvPr id="8" name="Picture 7"/>
          <p:cNvPicPr>
            <a:picLocks noChangeAspect="1"/>
          </p:cNvPicPr>
          <p:nvPr/>
        </p:nvPicPr>
        <p:blipFill>
          <a:blip r:embed="rId4"/>
          <a:stretch>
            <a:fillRect/>
          </a:stretch>
        </p:blipFill>
        <p:spPr>
          <a:xfrm>
            <a:off x="933331" y="880611"/>
            <a:ext cx="9944335" cy="5338762"/>
          </a:xfrm>
          <a:prstGeom prst="rect">
            <a:avLst/>
          </a:prstGeom>
        </p:spPr>
      </p:pic>
      <p:pic>
        <p:nvPicPr>
          <p:cNvPr id="9" name="Picture 8"/>
          <p:cNvPicPr>
            <a:picLocks noChangeAspect="1"/>
          </p:cNvPicPr>
          <p:nvPr/>
        </p:nvPicPr>
        <p:blipFill>
          <a:blip r:embed="rId5"/>
          <a:stretch>
            <a:fillRect/>
          </a:stretch>
        </p:blipFill>
        <p:spPr>
          <a:xfrm>
            <a:off x="10785371" y="1600200"/>
            <a:ext cx="554784" cy="871804"/>
          </a:xfrm>
          <a:prstGeom prst="rect">
            <a:avLst/>
          </a:prstGeom>
        </p:spPr>
      </p:pic>
      <p:pic>
        <p:nvPicPr>
          <p:cNvPr id="10" name="Picture 9"/>
          <p:cNvPicPr>
            <a:picLocks noChangeAspect="1"/>
          </p:cNvPicPr>
          <p:nvPr/>
        </p:nvPicPr>
        <p:blipFill>
          <a:blip r:embed="rId6"/>
          <a:stretch>
            <a:fillRect/>
          </a:stretch>
        </p:blipFill>
        <p:spPr>
          <a:xfrm>
            <a:off x="11093479" y="1371600"/>
            <a:ext cx="920576" cy="1804572"/>
          </a:xfrm>
          <a:prstGeom prst="rect">
            <a:avLst/>
          </a:prstGeom>
        </p:spPr>
      </p:pic>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4131" y="5635852"/>
            <a:ext cx="609600" cy="609600"/>
          </a:xfrm>
          <a:prstGeom prst="rect">
            <a:avLst/>
          </a:prstGeom>
        </p:spPr>
      </p:pic>
      <p:pic>
        <p:nvPicPr>
          <p:cNvPr id="15" name="Picture 14"/>
          <p:cNvPicPr>
            <a:picLocks noChangeAspect="1"/>
          </p:cNvPicPr>
          <p:nvPr/>
        </p:nvPicPr>
        <p:blipFill>
          <a:blip r:embed="rId8"/>
          <a:stretch>
            <a:fillRect/>
          </a:stretch>
        </p:blipFill>
        <p:spPr>
          <a:xfrm>
            <a:off x="10067862" y="5664855"/>
            <a:ext cx="914479" cy="512108"/>
          </a:xfrm>
          <a:prstGeom prst="rect">
            <a:avLst/>
          </a:prstGeom>
        </p:spPr>
      </p:pic>
    </p:spTree>
    <p:extLst>
      <p:ext uri="{BB962C8B-B14F-4D97-AF65-F5344CB8AC3E}">
        <p14:creationId xmlns:p14="http://schemas.microsoft.com/office/powerpoint/2010/main" val="1838513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822"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625473"/>
          </a:xfrm>
        </p:spPr>
        <p:txBody>
          <a:bodyPr/>
          <a:lstStyle/>
          <a:p>
            <a:r>
              <a:rPr lang="en-CA" b="1" dirty="0" smtClean="0"/>
              <a:t>Key terms </a:t>
            </a:r>
            <a:r>
              <a:rPr lang="en-CA" dirty="0" smtClean="0"/>
              <a:t>	</a:t>
            </a:r>
            <a:endParaRPr lang="en-CA" dirty="0"/>
          </a:p>
        </p:txBody>
      </p:sp>
      <p:sp>
        <p:nvSpPr>
          <p:cNvPr id="3" name="Content Placeholder 2"/>
          <p:cNvSpPr>
            <a:spLocks noGrp="1"/>
          </p:cNvSpPr>
          <p:nvPr>
            <p:ph idx="1"/>
          </p:nvPr>
        </p:nvSpPr>
        <p:spPr>
          <a:xfrm>
            <a:off x="838201" y="990600"/>
            <a:ext cx="7543799" cy="5186363"/>
          </a:xfrm>
        </p:spPr>
        <p:txBody>
          <a:bodyPr>
            <a:normAutofit fontScale="85000" lnSpcReduction="20000"/>
          </a:bodyPr>
          <a:lstStyle/>
          <a:p>
            <a:r>
              <a:rPr lang="en-CA" b="1" dirty="0" smtClean="0">
                <a:solidFill>
                  <a:schemeClr val="tx1">
                    <a:lumMod val="85000"/>
                    <a:lumOff val="15000"/>
                  </a:schemeClr>
                </a:solidFill>
              </a:rPr>
              <a:t>Founder </a:t>
            </a:r>
            <a:r>
              <a:rPr lang="en-CA" dirty="0" smtClean="0">
                <a:solidFill>
                  <a:schemeClr val="tx1">
                    <a:lumMod val="85000"/>
                    <a:lumOff val="15000"/>
                  </a:schemeClr>
                </a:solidFill>
              </a:rPr>
              <a:t>– took the initiative in founding, organizing or substantially reorganizing business and </a:t>
            </a:r>
            <a:r>
              <a:rPr lang="en-CA" i="1" dirty="0" smtClean="0">
                <a:solidFill>
                  <a:schemeClr val="tx1">
                    <a:lumMod val="85000"/>
                    <a:lumOff val="15000"/>
                  </a:schemeClr>
                </a:solidFill>
              </a:rPr>
              <a:t>still actively involved </a:t>
            </a:r>
            <a:r>
              <a:rPr lang="en-CA" dirty="0" smtClean="0">
                <a:solidFill>
                  <a:schemeClr val="tx1">
                    <a:lumMod val="85000"/>
                    <a:lumOff val="15000"/>
                  </a:schemeClr>
                </a:solidFill>
              </a:rPr>
              <a:t>in the business</a:t>
            </a:r>
          </a:p>
          <a:p>
            <a:endParaRPr lang="en-CA" dirty="0" smtClean="0">
              <a:solidFill>
                <a:schemeClr val="tx1">
                  <a:lumMod val="85000"/>
                  <a:lumOff val="15000"/>
                </a:schemeClr>
              </a:solidFill>
            </a:endParaRPr>
          </a:p>
          <a:p>
            <a:r>
              <a:rPr lang="en-CA" b="1" dirty="0" smtClean="0">
                <a:solidFill>
                  <a:schemeClr val="tx1">
                    <a:lumMod val="85000"/>
                    <a:lumOff val="15000"/>
                  </a:schemeClr>
                </a:solidFill>
              </a:rPr>
              <a:t>Director </a:t>
            </a:r>
            <a:r>
              <a:rPr lang="en-CA" dirty="0" smtClean="0">
                <a:solidFill>
                  <a:schemeClr val="tx1">
                    <a:lumMod val="85000"/>
                    <a:lumOff val="15000"/>
                  </a:schemeClr>
                </a:solidFill>
              </a:rPr>
              <a:t>– for non-corporate issuers, includes those performing similar functions to a director</a:t>
            </a:r>
          </a:p>
          <a:p>
            <a:endParaRPr lang="en-CA" dirty="0" smtClean="0">
              <a:solidFill>
                <a:schemeClr val="tx1">
                  <a:lumMod val="85000"/>
                  <a:lumOff val="15000"/>
                </a:schemeClr>
              </a:solidFill>
            </a:endParaRPr>
          </a:p>
          <a:p>
            <a:r>
              <a:rPr lang="en-CA" b="1" dirty="0" smtClean="0">
                <a:solidFill>
                  <a:schemeClr val="tx1">
                    <a:lumMod val="85000"/>
                    <a:lumOff val="15000"/>
                  </a:schemeClr>
                </a:solidFill>
              </a:rPr>
              <a:t>Executive officer </a:t>
            </a:r>
            <a:r>
              <a:rPr lang="en-CA" dirty="0" smtClean="0">
                <a:solidFill>
                  <a:schemeClr val="tx1">
                    <a:lumMod val="85000"/>
                    <a:lumOff val="15000"/>
                  </a:schemeClr>
                </a:solidFill>
              </a:rPr>
              <a:t>–</a:t>
            </a:r>
          </a:p>
          <a:p>
            <a:pPr lvl="1"/>
            <a:r>
              <a:rPr lang="en-CA" dirty="0" smtClean="0">
                <a:solidFill>
                  <a:schemeClr val="tx1">
                    <a:lumMod val="85000"/>
                    <a:lumOff val="15000"/>
                  </a:schemeClr>
                </a:solidFill>
              </a:rPr>
              <a:t>Chair, vice-chair, president, CEO, CFO (regardless of title) VP in charge of principal unit/division </a:t>
            </a:r>
          </a:p>
          <a:p>
            <a:pPr lvl="1"/>
            <a:endParaRPr lang="en-CA" dirty="0" smtClean="0">
              <a:solidFill>
                <a:schemeClr val="tx1">
                  <a:lumMod val="85000"/>
                  <a:lumOff val="15000"/>
                </a:schemeClr>
              </a:solidFill>
            </a:endParaRPr>
          </a:p>
          <a:p>
            <a:pPr lvl="1"/>
            <a:r>
              <a:rPr lang="en-CA" dirty="0" smtClean="0">
                <a:solidFill>
                  <a:schemeClr val="tx1">
                    <a:lumMod val="85000"/>
                    <a:lumOff val="15000"/>
                  </a:schemeClr>
                </a:solidFill>
              </a:rPr>
              <a:t>Policy-making function i.e., responsible (jt.) for setting the direction of the issuer and sufficiently knowledgeable about issuer to respond meaningfully to investor inquiries</a:t>
            </a:r>
          </a:p>
          <a:p>
            <a:endParaRPr lang="en-CA" dirty="0" smtClean="0">
              <a:solidFill>
                <a:schemeClr val="tx1">
                  <a:lumMod val="85000"/>
                  <a:lumOff val="15000"/>
                </a:schemeClr>
              </a:solidFill>
            </a:endParaRPr>
          </a:p>
          <a:p>
            <a:r>
              <a:rPr lang="en-CA" b="1" dirty="0" smtClean="0">
                <a:solidFill>
                  <a:schemeClr val="tx1">
                    <a:lumMod val="85000"/>
                    <a:lumOff val="15000"/>
                  </a:schemeClr>
                </a:solidFill>
              </a:rPr>
              <a:t>Control person</a:t>
            </a:r>
          </a:p>
          <a:p>
            <a:pPr lvl="1"/>
            <a:r>
              <a:rPr lang="en-CA" dirty="0" smtClean="0">
                <a:solidFill>
                  <a:schemeClr val="tx1">
                    <a:lumMod val="85000"/>
                    <a:lumOff val="15000"/>
                  </a:schemeClr>
                </a:solidFill>
              </a:rPr>
              <a:t>sufficient # of voting securities to affect materially control of issuer &amp; </a:t>
            </a:r>
          </a:p>
          <a:p>
            <a:pPr lvl="1"/>
            <a:endParaRPr lang="en-CA" dirty="0" smtClean="0">
              <a:solidFill>
                <a:schemeClr val="tx1">
                  <a:lumMod val="85000"/>
                  <a:lumOff val="15000"/>
                </a:schemeClr>
              </a:solidFill>
            </a:endParaRPr>
          </a:p>
          <a:p>
            <a:pPr lvl="1"/>
            <a:r>
              <a:rPr lang="en-CA" dirty="0" smtClean="0">
                <a:solidFill>
                  <a:schemeClr val="tx1">
                    <a:lumMod val="85000"/>
                    <a:lumOff val="15000"/>
                  </a:schemeClr>
                </a:solidFill>
              </a:rPr>
              <a:t>by self or with others, with whom acting in concert under agreement, understanding, etc. holds sufficient # of voting securities to affect materially control</a:t>
            </a:r>
          </a:p>
          <a:p>
            <a:pPr lvl="1"/>
            <a:endParaRPr lang="en-CA" dirty="0" smtClean="0">
              <a:solidFill>
                <a:schemeClr val="tx1">
                  <a:lumMod val="85000"/>
                  <a:lumOff val="15000"/>
                </a:schemeClr>
              </a:solidFill>
            </a:endParaRPr>
          </a:p>
          <a:p>
            <a:pPr lvl="1"/>
            <a:r>
              <a:rPr lang="en-CA" dirty="0" smtClean="0">
                <a:solidFill>
                  <a:schemeClr val="tx1">
                    <a:lumMod val="85000"/>
                    <a:lumOff val="15000"/>
                  </a:schemeClr>
                </a:solidFill>
              </a:rPr>
              <a:t>in </a:t>
            </a:r>
            <a:r>
              <a:rPr lang="en-CA" dirty="0">
                <a:solidFill>
                  <a:schemeClr val="tx1">
                    <a:lumMod val="85000"/>
                    <a:lumOff val="15000"/>
                  </a:schemeClr>
                </a:solidFill>
              </a:rPr>
              <a:t>absence of evidence to the contrary </a:t>
            </a:r>
            <a:r>
              <a:rPr lang="en-CA" dirty="0" smtClean="0">
                <a:solidFill>
                  <a:schemeClr val="tx1">
                    <a:lumMod val="85000"/>
                    <a:lumOff val="15000"/>
                  </a:schemeClr>
                </a:solidFill>
              </a:rPr>
              <a:t>if holds </a:t>
            </a:r>
            <a:r>
              <a:rPr lang="en-CA" dirty="0">
                <a:solidFill>
                  <a:schemeClr val="tx1">
                    <a:lumMod val="85000"/>
                    <a:lumOff val="15000"/>
                  </a:schemeClr>
                </a:solidFill>
              </a:rPr>
              <a:t>&gt;20% </a:t>
            </a:r>
            <a:r>
              <a:rPr lang="en-CA" dirty="0" smtClean="0">
                <a:solidFill>
                  <a:schemeClr val="tx1">
                    <a:lumMod val="85000"/>
                    <a:lumOff val="15000"/>
                  </a:schemeClr>
                </a:solidFill>
              </a:rPr>
              <a:t>voting securities, deemed control</a:t>
            </a:r>
            <a:endParaRPr lang="en-CA" dirty="0">
              <a:solidFill>
                <a:schemeClr val="tx1">
                  <a:lumMod val="85000"/>
                  <a:lumOff val="15000"/>
                </a:schemeClr>
              </a:solidFill>
            </a:endParaRPr>
          </a:p>
          <a:p>
            <a:pPr lvl="1"/>
            <a:endParaRPr lang="en-CA" dirty="0" smtClean="0"/>
          </a:p>
          <a:p>
            <a:endParaRPr lang="en-CA" dirty="0" smtClean="0"/>
          </a:p>
        </p:txBody>
      </p:sp>
      <p:sp>
        <p:nvSpPr>
          <p:cNvPr id="4" name="Date Placeholder 3"/>
          <p:cNvSpPr>
            <a:spLocks noGrp="1"/>
          </p:cNvSpPr>
          <p:nvPr>
            <p:ph type="dt" sz="half" idx="10"/>
          </p:nvPr>
        </p:nvSpPr>
        <p:spPr/>
        <p:txBody>
          <a:bodyPr/>
          <a:lstStyle/>
          <a:p>
            <a:r>
              <a:rPr lang="en-CA" smtClean="0"/>
              <a:t>DATE</a:t>
            </a:r>
            <a:endParaRPr lang="en-US" dirty="0"/>
          </a:p>
        </p:txBody>
      </p:sp>
      <p:sp>
        <p:nvSpPr>
          <p:cNvPr id="5" name="Footer Placeholder 4"/>
          <p:cNvSpPr>
            <a:spLocks noGrp="1"/>
          </p:cNvSpPr>
          <p:nvPr>
            <p:ph type="ftr" sz="quarter" idx="11"/>
          </p:nvPr>
        </p:nvSpPr>
        <p:spPr/>
        <p:txBody>
          <a:bodyPr/>
          <a:lstStyle/>
          <a:p>
            <a:r>
              <a:rPr lang="en-US" smtClean="0"/>
              <a:t>ALBERTA SECURITIES COMMISSION</a:t>
            </a:r>
            <a:endParaRPr lang="en-US"/>
          </a:p>
        </p:txBody>
      </p:sp>
      <p:sp>
        <p:nvSpPr>
          <p:cNvPr id="6" name="Slide Number Placeholder 5"/>
          <p:cNvSpPr>
            <a:spLocks noGrp="1"/>
          </p:cNvSpPr>
          <p:nvPr>
            <p:ph type="sldNum" sz="quarter" idx="12"/>
          </p:nvPr>
        </p:nvSpPr>
        <p:spPr/>
        <p:txBody>
          <a:bodyPr/>
          <a:lstStyle/>
          <a:p>
            <a:fld id="{3637B1C2-63FD-EE40-8434-31C26AE9C35E}" type="slidenum">
              <a:rPr lang="en-US" smtClean="0"/>
              <a:t>5</a:t>
            </a:fld>
            <a:endParaRPr lang="en-US"/>
          </a:p>
        </p:txBody>
      </p:sp>
      <p:pic>
        <p:nvPicPr>
          <p:cNvPr id="8" name="Picture Placeholder 7"/>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4763" r="14763"/>
          <a:stretch>
            <a:fillRect/>
          </a:stretch>
        </p:blipFill>
        <p:spPr>
          <a:xfrm>
            <a:off x="8391525" y="2057400"/>
            <a:ext cx="2991225" cy="2895600"/>
          </a:xfr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5600" y="5567363"/>
            <a:ext cx="609600" cy="609600"/>
          </a:xfrm>
          <a:prstGeom prst="rect">
            <a:avLst/>
          </a:prstGeom>
        </p:spPr>
      </p:pic>
      <p:pic>
        <p:nvPicPr>
          <p:cNvPr id="12" name="Picture 11"/>
          <p:cNvPicPr>
            <a:picLocks noChangeAspect="1"/>
          </p:cNvPicPr>
          <p:nvPr/>
        </p:nvPicPr>
        <p:blipFill>
          <a:blip r:embed="rId6"/>
          <a:stretch>
            <a:fillRect/>
          </a:stretch>
        </p:blipFill>
        <p:spPr>
          <a:xfrm>
            <a:off x="9296400" y="5616109"/>
            <a:ext cx="914479" cy="512108"/>
          </a:xfrm>
          <a:prstGeom prst="rect">
            <a:avLst/>
          </a:prstGeom>
        </p:spPr>
      </p:pic>
    </p:spTree>
    <p:extLst>
      <p:ext uri="{BB962C8B-B14F-4D97-AF65-F5344CB8AC3E}">
        <p14:creationId xmlns:p14="http://schemas.microsoft.com/office/powerpoint/2010/main" val="1403761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618"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a:xfrm>
            <a:off x="838200" y="365128"/>
            <a:ext cx="10515600" cy="672508"/>
          </a:xfrm>
        </p:spPr>
        <p:txBody>
          <a:bodyPr/>
          <a:lstStyle/>
          <a:p>
            <a:r>
              <a:rPr lang="en-US" b="1" dirty="0" smtClean="0"/>
              <a:t>Key terms continued</a:t>
            </a:r>
            <a:endParaRPr lang="en-US" b="1" dirty="0"/>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a:xfrm>
            <a:off x="838199" y="1037637"/>
            <a:ext cx="5791201" cy="2101149"/>
          </a:xfrm>
        </p:spPr>
        <p:txBody>
          <a:bodyPr>
            <a:normAutofit fontScale="92500" lnSpcReduction="20000"/>
          </a:bodyPr>
          <a:lstStyle/>
          <a:p>
            <a:pPr marL="342900" lvl="0" indent="-342900" defTabSz="457200" fontAlgn="base">
              <a:lnSpc>
                <a:spcPct val="100000"/>
              </a:lnSpc>
              <a:spcBef>
                <a:spcPct val="20000"/>
              </a:spcBef>
              <a:spcAft>
                <a:spcPts val="600"/>
              </a:spcAft>
              <a:buFont typeface="Wingdings" pitchFamily="2" charset="2"/>
              <a:buChar char="§"/>
            </a:pPr>
            <a:r>
              <a:rPr lang="en-US" sz="1800" b="1" dirty="0" smtClean="0">
                <a:solidFill>
                  <a:schemeClr val="tx1">
                    <a:lumMod val="85000"/>
                    <a:lumOff val="15000"/>
                  </a:schemeClr>
                </a:solidFill>
              </a:rPr>
              <a:t>Close </a:t>
            </a:r>
            <a:r>
              <a:rPr lang="en-US" sz="1800" b="1" dirty="0">
                <a:solidFill>
                  <a:schemeClr val="tx1">
                    <a:lumMod val="85000"/>
                    <a:lumOff val="15000"/>
                  </a:schemeClr>
                </a:solidFill>
              </a:rPr>
              <a:t>personal friend </a:t>
            </a:r>
            <a:r>
              <a:rPr lang="en-US" sz="1800" dirty="0" smtClean="0">
                <a:solidFill>
                  <a:schemeClr val="tx1">
                    <a:lumMod val="85000"/>
                    <a:lumOff val="15000"/>
                  </a:schemeClr>
                </a:solidFill>
              </a:rPr>
              <a:t>– direct relationship with a principal (not friend of a friend)</a:t>
            </a:r>
          </a:p>
          <a:p>
            <a:pPr marL="685800" lvl="1" indent="-342900" defTabSz="457200" fontAlgn="base">
              <a:lnSpc>
                <a:spcPct val="100000"/>
              </a:lnSpc>
              <a:spcBef>
                <a:spcPct val="20000"/>
              </a:spcBef>
              <a:spcAft>
                <a:spcPts val="600"/>
              </a:spcAft>
              <a:buFont typeface="Wingdings" pitchFamily="2" charset="2"/>
              <a:buChar char="§"/>
            </a:pPr>
            <a:r>
              <a:rPr lang="en-US" dirty="0" smtClean="0">
                <a:solidFill>
                  <a:schemeClr val="tx1">
                    <a:lumMod val="85000"/>
                    <a:lumOff val="15000"/>
                  </a:schemeClr>
                </a:solidFill>
              </a:rPr>
              <a:t>well </a:t>
            </a:r>
            <a:r>
              <a:rPr lang="en-US" dirty="0">
                <a:solidFill>
                  <a:schemeClr val="tx1">
                    <a:lumMod val="85000"/>
                    <a:lumOff val="15000"/>
                  </a:schemeClr>
                </a:solidFill>
              </a:rPr>
              <a:t>enough and </a:t>
            </a:r>
            <a:endParaRPr lang="en-US" dirty="0" smtClean="0">
              <a:solidFill>
                <a:schemeClr val="tx1">
                  <a:lumMod val="85000"/>
                  <a:lumOff val="15000"/>
                </a:schemeClr>
              </a:solidFill>
            </a:endParaRPr>
          </a:p>
          <a:p>
            <a:pPr marL="685800" lvl="1" indent="-342900" defTabSz="457200" fontAlgn="base">
              <a:lnSpc>
                <a:spcPct val="100000"/>
              </a:lnSpc>
              <a:spcBef>
                <a:spcPct val="20000"/>
              </a:spcBef>
              <a:spcAft>
                <a:spcPts val="600"/>
              </a:spcAft>
              <a:buFont typeface="Wingdings" pitchFamily="2" charset="2"/>
              <a:buChar char="§"/>
            </a:pPr>
            <a:r>
              <a:rPr lang="en-US" dirty="0" smtClean="0">
                <a:solidFill>
                  <a:schemeClr val="tx1">
                    <a:lumMod val="85000"/>
                    <a:lumOff val="15000"/>
                  </a:schemeClr>
                </a:solidFill>
              </a:rPr>
              <a:t>long </a:t>
            </a:r>
            <a:r>
              <a:rPr lang="en-US" dirty="0">
                <a:solidFill>
                  <a:schemeClr val="tx1">
                    <a:lumMod val="85000"/>
                    <a:lumOff val="15000"/>
                  </a:schemeClr>
                </a:solidFill>
              </a:rPr>
              <a:t>enough </a:t>
            </a:r>
            <a:endParaRPr lang="en-US" dirty="0" smtClean="0">
              <a:solidFill>
                <a:schemeClr val="tx1">
                  <a:lumMod val="85000"/>
                  <a:lumOff val="15000"/>
                </a:schemeClr>
              </a:solidFill>
            </a:endParaRPr>
          </a:p>
          <a:p>
            <a:pPr marL="342900" lvl="1" indent="0" defTabSz="457200" fontAlgn="base">
              <a:lnSpc>
                <a:spcPct val="100000"/>
              </a:lnSpc>
              <a:spcBef>
                <a:spcPct val="20000"/>
              </a:spcBef>
              <a:spcAft>
                <a:spcPts val="600"/>
              </a:spcAft>
              <a:buNone/>
            </a:pPr>
            <a:r>
              <a:rPr lang="en-US" dirty="0" smtClean="0">
                <a:solidFill>
                  <a:schemeClr val="tx1">
                    <a:lumMod val="85000"/>
                    <a:lumOff val="15000"/>
                  </a:schemeClr>
                </a:solidFill>
              </a:rPr>
              <a:t>to </a:t>
            </a:r>
            <a:r>
              <a:rPr lang="en-US" dirty="0">
                <a:solidFill>
                  <a:schemeClr val="tx1">
                    <a:lumMod val="85000"/>
                    <a:lumOff val="15000"/>
                  </a:schemeClr>
                </a:solidFill>
              </a:rPr>
              <a:t>be able to assess their capabilities and trustworthiness and to obtain information from them on the investment</a:t>
            </a:r>
            <a:endParaRPr lang="en-US" dirty="0" smtClean="0">
              <a:solidFill>
                <a:schemeClr val="tx1">
                  <a:lumMod val="85000"/>
                  <a:lumOff val="15000"/>
                </a:schemeClr>
              </a:solidFill>
            </a:endParaRPr>
          </a:p>
          <a:p>
            <a:pPr marL="342900" lvl="0" indent="-342900" defTabSz="457200" fontAlgn="base">
              <a:lnSpc>
                <a:spcPct val="100000"/>
              </a:lnSpc>
              <a:spcBef>
                <a:spcPct val="20000"/>
              </a:spcBef>
              <a:spcAft>
                <a:spcPts val="600"/>
              </a:spcAft>
              <a:buFont typeface="Wingdings" pitchFamily="2" charset="2"/>
              <a:buChar char="§"/>
            </a:pPr>
            <a:endParaRPr lang="en-US" sz="2400" b="1" dirty="0" smtClean="0">
              <a:solidFill>
                <a:schemeClr val="accent5">
                  <a:lumMod val="50000"/>
                </a:schemeClr>
              </a:solidFill>
            </a:endParaRPr>
          </a:p>
          <a:p>
            <a:pPr marL="342900" lvl="0" indent="-342900" defTabSz="457200" fontAlgn="base">
              <a:lnSpc>
                <a:spcPct val="100000"/>
              </a:lnSpc>
              <a:spcBef>
                <a:spcPct val="20000"/>
              </a:spcBef>
              <a:spcAft>
                <a:spcPts val="600"/>
              </a:spcAft>
              <a:buFont typeface="Wingdings" pitchFamily="2" charset="2"/>
              <a:buChar char="§"/>
            </a:pPr>
            <a:endParaRPr lang="en-US" sz="2400" dirty="0">
              <a:solidFill>
                <a:prstClr val="black"/>
              </a:solidFill>
              <a:latin typeface="+mj-lt"/>
            </a:endParaRP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p:txBody>
          <a:bodyPr/>
          <a:lstStyle/>
          <a:p>
            <a:pPr defTabSz="685800"/>
            <a:r>
              <a:rPr lang="en-CA" dirty="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54A47682-75E4-7E47-AD83-1A9847AA0609}"/>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6</a:t>
            </a:fld>
            <a:endParaRPr lang="en-US">
              <a:solidFill>
                <a:srgbClr val="000000">
                  <a:tint val="75000"/>
                </a:srgbClr>
              </a:solidFill>
              <a:latin typeface="Arial" panose="020B0604020202020204"/>
            </a:endParaRPr>
          </a:p>
        </p:txBody>
      </p:sp>
      <p:pic>
        <p:nvPicPr>
          <p:cNvPr id="7" name="Picture 6"/>
          <p:cNvPicPr>
            <a:picLocks noChangeAspect="1"/>
          </p:cNvPicPr>
          <p:nvPr/>
        </p:nvPicPr>
        <p:blipFill>
          <a:blip r:embed="rId4"/>
          <a:stretch>
            <a:fillRect/>
          </a:stretch>
        </p:blipFill>
        <p:spPr>
          <a:xfrm>
            <a:off x="6629400" y="701382"/>
            <a:ext cx="4038600" cy="2353935"/>
          </a:xfrm>
          <a:prstGeom prst="rect">
            <a:avLst/>
          </a:prstGeom>
          <a:ln>
            <a:noFill/>
          </a:ln>
          <a:effectLst>
            <a:softEdge rad="112500"/>
          </a:effectLst>
        </p:spPr>
      </p:pic>
      <p:pic>
        <p:nvPicPr>
          <p:cNvPr id="9" name="Picture 8"/>
          <p:cNvPicPr>
            <a:picLocks noChangeAspect="1"/>
          </p:cNvPicPr>
          <p:nvPr/>
        </p:nvPicPr>
        <p:blipFill>
          <a:blip r:embed="rId5"/>
          <a:stretch>
            <a:fillRect/>
          </a:stretch>
        </p:blipFill>
        <p:spPr>
          <a:xfrm>
            <a:off x="881747" y="3138786"/>
            <a:ext cx="4528453" cy="2601209"/>
          </a:xfrm>
          <a:prstGeom prst="rect">
            <a:avLst/>
          </a:prstGeom>
          <a:ln>
            <a:noFill/>
          </a:ln>
          <a:effectLst>
            <a:softEdge rad="112500"/>
          </a:effectLst>
        </p:spPr>
      </p:pic>
      <p:sp>
        <p:nvSpPr>
          <p:cNvPr id="10" name="Content Placeholder 2">
            <a:extLst>
              <a:ext uri="{FF2B5EF4-FFF2-40B4-BE49-F238E27FC236}">
                <a16:creationId xmlns:a16="http://schemas.microsoft.com/office/drawing/2014/main" id="{7BF89B24-DE4B-F945-B8CA-541F2BEEFE24}"/>
              </a:ext>
            </a:extLst>
          </p:cNvPr>
          <p:cNvSpPr txBox="1">
            <a:spLocks/>
          </p:cNvSpPr>
          <p:nvPr/>
        </p:nvSpPr>
        <p:spPr>
          <a:xfrm>
            <a:off x="609600" y="3780137"/>
            <a:ext cx="6449401" cy="231516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58595B"/>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58595B"/>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58595B"/>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58595B"/>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58595B"/>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defTabSz="457200" fontAlgn="base">
              <a:lnSpc>
                <a:spcPct val="100000"/>
              </a:lnSpc>
              <a:spcBef>
                <a:spcPct val="20000"/>
              </a:spcBef>
              <a:spcAft>
                <a:spcPts val="600"/>
              </a:spcAft>
              <a:buFont typeface="Wingdings" pitchFamily="2" charset="2"/>
              <a:buChar char="§"/>
            </a:pPr>
            <a:endParaRPr lang="en-US" sz="2400" b="1" dirty="0" smtClean="0">
              <a:solidFill>
                <a:schemeClr val="accent5">
                  <a:lumMod val="50000"/>
                </a:schemeClr>
              </a:solidFill>
            </a:endParaRPr>
          </a:p>
          <a:p>
            <a:pPr marL="342900" indent="-342900" defTabSz="457200" fontAlgn="base">
              <a:lnSpc>
                <a:spcPct val="100000"/>
              </a:lnSpc>
              <a:spcBef>
                <a:spcPct val="20000"/>
              </a:spcBef>
              <a:spcAft>
                <a:spcPts val="600"/>
              </a:spcAft>
              <a:buFont typeface="Wingdings" pitchFamily="2" charset="2"/>
              <a:buChar char="§"/>
            </a:pPr>
            <a:endParaRPr lang="en-US" sz="2400" dirty="0">
              <a:solidFill>
                <a:prstClr val="black"/>
              </a:solidFill>
              <a:latin typeface="+mj-lt"/>
            </a:endParaRPr>
          </a:p>
        </p:txBody>
      </p:sp>
      <p:sp>
        <p:nvSpPr>
          <p:cNvPr id="11" name="Rectangle 10"/>
          <p:cNvSpPr/>
          <p:nvPr/>
        </p:nvSpPr>
        <p:spPr>
          <a:xfrm>
            <a:off x="5679624" y="3305459"/>
            <a:ext cx="5826575" cy="1661993"/>
          </a:xfrm>
          <a:prstGeom prst="rect">
            <a:avLst/>
          </a:prstGeom>
        </p:spPr>
        <p:txBody>
          <a:bodyPr wrap="square">
            <a:spAutoFit/>
          </a:bodyPr>
          <a:lstStyle/>
          <a:p>
            <a:pPr marL="342900" marR="0" lvl="0" indent="-342900" fontAlgn="base">
              <a:spcBef>
                <a:spcPts val="0"/>
              </a:spcBef>
              <a:spcAft>
                <a:spcPts val="0"/>
              </a:spcAft>
              <a:buFont typeface="Wingdings" panose="05000000000000000000" pitchFamily="2" charset="2"/>
              <a:buChar char=""/>
              <a:tabLst>
                <a:tab pos="457200" algn="l"/>
              </a:tabLst>
            </a:pPr>
            <a:r>
              <a:rPr lang="en-US" sz="1700" b="1" dirty="0">
                <a:solidFill>
                  <a:schemeClr val="tx1">
                    <a:lumMod val="85000"/>
                    <a:lumOff val="15000"/>
                  </a:schemeClr>
                </a:solidFill>
                <a:ea typeface="Times New Roman" panose="02020603050405020304" pitchFamily="18" charset="0"/>
                <a:cs typeface="Times New Roman" panose="02020603050405020304" pitchFamily="18" charset="0"/>
              </a:rPr>
              <a:t>Close business associate </a:t>
            </a:r>
            <a:r>
              <a:rPr lang="en-US" sz="1700" dirty="0">
                <a:solidFill>
                  <a:schemeClr val="tx1">
                    <a:lumMod val="85000"/>
                    <a:lumOff val="15000"/>
                  </a:schemeClr>
                </a:solidFill>
                <a:ea typeface="Times New Roman" panose="02020603050405020304" pitchFamily="18" charset="0"/>
                <a:cs typeface="Times New Roman" panose="02020603050405020304" pitchFamily="18" charset="0"/>
              </a:rPr>
              <a:t>- someone who has had sufficient prior business dealings with a principal of the issuer, to be able to </a:t>
            </a:r>
            <a:endParaRPr lang="en-US" sz="1700" dirty="0" smtClean="0">
              <a:solidFill>
                <a:schemeClr val="tx1">
                  <a:lumMod val="85000"/>
                  <a:lumOff val="15000"/>
                </a:schemeClr>
              </a:solidFill>
              <a:ea typeface="Times New Roman" panose="02020603050405020304" pitchFamily="18" charset="0"/>
              <a:cs typeface="Times New Roman" panose="02020603050405020304" pitchFamily="18" charset="0"/>
            </a:endParaRPr>
          </a:p>
          <a:p>
            <a:pPr marL="800100" lvl="1" indent="-342900" fontAlgn="base">
              <a:buFont typeface="Wingdings" panose="05000000000000000000" pitchFamily="2" charset="2"/>
              <a:buChar char=""/>
              <a:tabLst>
                <a:tab pos="457200" algn="l"/>
              </a:tabLst>
            </a:pPr>
            <a:r>
              <a:rPr lang="en-US" sz="1700" dirty="0" smtClean="0">
                <a:solidFill>
                  <a:schemeClr val="tx1">
                    <a:lumMod val="85000"/>
                    <a:lumOff val="15000"/>
                  </a:schemeClr>
                </a:solidFill>
                <a:ea typeface="Times New Roman" panose="02020603050405020304" pitchFamily="18" charset="0"/>
                <a:cs typeface="Times New Roman" panose="02020603050405020304" pitchFamily="18" charset="0"/>
              </a:rPr>
              <a:t>assess </a:t>
            </a:r>
            <a:r>
              <a:rPr lang="en-US" sz="1700" dirty="0">
                <a:solidFill>
                  <a:schemeClr val="tx1">
                    <a:lumMod val="85000"/>
                    <a:lumOff val="15000"/>
                  </a:schemeClr>
                </a:solidFill>
                <a:ea typeface="Times New Roman" panose="02020603050405020304" pitchFamily="18" charset="0"/>
                <a:cs typeface="Times New Roman" panose="02020603050405020304" pitchFamily="18" charset="0"/>
              </a:rPr>
              <a:t>that person's capabilities and </a:t>
            </a:r>
            <a:r>
              <a:rPr lang="en-US" sz="1700" dirty="0" smtClean="0">
                <a:solidFill>
                  <a:schemeClr val="tx1">
                    <a:lumMod val="85000"/>
                    <a:lumOff val="15000"/>
                  </a:schemeClr>
                </a:solidFill>
                <a:ea typeface="Times New Roman" panose="02020603050405020304" pitchFamily="18" charset="0"/>
                <a:cs typeface="Times New Roman" panose="02020603050405020304" pitchFamily="18" charset="0"/>
              </a:rPr>
              <a:t>trustworthiness and </a:t>
            </a:r>
          </a:p>
          <a:p>
            <a:pPr marL="800100" lvl="1" indent="-342900" fontAlgn="base">
              <a:buFont typeface="Wingdings" panose="05000000000000000000" pitchFamily="2" charset="2"/>
              <a:buChar char=""/>
              <a:tabLst>
                <a:tab pos="457200" algn="l"/>
              </a:tabLst>
            </a:pPr>
            <a:r>
              <a:rPr lang="en-US" sz="1700" dirty="0" smtClean="0">
                <a:solidFill>
                  <a:schemeClr val="tx1">
                    <a:lumMod val="85000"/>
                    <a:lumOff val="15000"/>
                  </a:schemeClr>
                </a:solidFill>
                <a:ea typeface="Times New Roman" panose="02020603050405020304" pitchFamily="18" charset="0"/>
                <a:cs typeface="Times New Roman" panose="02020603050405020304" pitchFamily="18" charset="0"/>
              </a:rPr>
              <a:t>obtain information on the investment</a:t>
            </a:r>
            <a:endParaRPr lang="en-CA" sz="1700" dirty="0">
              <a:solidFill>
                <a:schemeClr val="tx1">
                  <a:lumMod val="85000"/>
                  <a:lumOff val="15000"/>
                </a:schemeClr>
              </a:solidFill>
              <a:ea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6292589" y="5079101"/>
            <a:ext cx="3188425" cy="1146726"/>
          </a:xfrm>
          <a:prstGeom prst="rect">
            <a:avLst/>
          </a:prstGeom>
        </p:spPr>
      </p:pic>
      <p:pic>
        <p:nvPicPr>
          <p:cNvPr id="15" name="Picture 14"/>
          <p:cNvPicPr>
            <a:picLocks noChangeAspect="1"/>
          </p:cNvPicPr>
          <p:nvPr/>
        </p:nvPicPr>
        <p:blipFill>
          <a:blip r:embed="rId7"/>
          <a:stretch>
            <a:fillRect/>
          </a:stretch>
        </p:blipFill>
        <p:spPr>
          <a:xfrm>
            <a:off x="9906163" y="5713719"/>
            <a:ext cx="914479" cy="512108"/>
          </a:xfrm>
          <a:prstGeom prst="rect">
            <a:avLst/>
          </a:prstGeom>
        </p:spPr>
      </p:pic>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93189" y="5713719"/>
            <a:ext cx="609600" cy="609600"/>
          </a:xfrm>
          <a:prstGeom prst="rect">
            <a:avLst/>
          </a:prstGeom>
        </p:spPr>
      </p:pic>
    </p:spTree>
    <p:extLst>
      <p:ext uri="{BB962C8B-B14F-4D97-AF65-F5344CB8AC3E}">
        <p14:creationId xmlns:p14="http://schemas.microsoft.com/office/powerpoint/2010/main" val="2634502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36"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a:xfrm>
            <a:off x="838200" y="365128"/>
            <a:ext cx="10515600" cy="746120"/>
          </a:xfrm>
        </p:spPr>
        <p:txBody>
          <a:bodyPr/>
          <a:lstStyle/>
          <a:p>
            <a:r>
              <a:rPr lang="en-US" b="1" dirty="0" smtClean="0"/>
              <a:t>Key terms continued</a:t>
            </a:r>
            <a:endParaRPr lang="en-US" b="1" dirty="0"/>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a:xfrm>
            <a:off x="4038600" y="1066800"/>
            <a:ext cx="7467600" cy="5181600"/>
          </a:xfrm>
        </p:spPr>
        <p:txBody>
          <a:bodyPr>
            <a:normAutofit/>
          </a:bodyPr>
          <a:lstStyle/>
          <a:p>
            <a:pPr marL="342900" lvl="0" indent="-342900" defTabSz="457200" fontAlgn="base">
              <a:lnSpc>
                <a:spcPct val="100000"/>
              </a:lnSpc>
              <a:spcBef>
                <a:spcPct val="20000"/>
              </a:spcBef>
              <a:spcAft>
                <a:spcPts val="600"/>
              </a:spcAft>
              <a:buFont typeface="Wingdings" pitchFamily="2" charset="2"/>
              <a:buChar char="§"/>
            </a:pPr>
            <a:r>
              <a:rPr lang="en-US" sz="2400" b="1" dirty="0" smtClean="0">
                <a:solidFill>
                  <a:schemeClr val="accent5">
                    <a:lumMod val="50000"/>
                  </a:schemeClr>
                </a:solidFill>
              </a:rPr>
              <a:t>     Accredited investor</a:t>
            </a:r>
          </a:p>
          <a:p>
            <a:pPr marL="342900" lvl="0" indent="-342900" defTabSz="457200" fontAlgn="base">
              <a:lnSpc>
                <a:spcPct val="100000"/>
              </a:lnSpc>
              <a:spcBef>
                <a:spcPct val="20000"/>
              </a:spcBef>
              <a:spcAft>
                <a:spcPts val="600"/>
              </a:spcAft>
              <a:buFont typeface="Wingdings" pitchFamily="2" charset="2"/>
              <a:buChar char="§"/>
            </a:pPr>
            <a:endParaRPr lang="en-US" sz="2400" b="1" dirty="0">
              <a:solidFill>
                <a:schemeClr val="accent5">
                  <a:lumMod val="50000"/>
                </a:schemeClr>
              </a:solidFill>
            </a:endParaRPr>
          </a:p>
          <a:p>
            <a:pPr marL="342900" lvl="0" indent="-342900" defTabSz="457200" fontAlgn="base">
              <a:lnSpc>
                <a:spcPct val="100000"/>
              </a:lnSpc>
              <a:spcBef>
                <a:spcPct val="20000"/>
              </a:spcBef>
              <a:spcAft>
                <a:spcPts val="600"/>
              </a:spcAft>
              <a:buFont typeface="Wingdings" pitchFamily="2" charset="2"/>
              <a:buChar char="§"/>
            </a:pPr>
            <a:endParaRPr lang="en-US" sz="2400" b="1" dirty="0" smtClean="0">
              <a:solidFill>
                <a:schemeClr val="accent5">
                  <a:lumMod val="50000"/>
                </a:schemeClr>
              </a:solidFill>
            </a:endParaRPr>
          </a:p>
          <a:p>
            <a:pPr marL="342900" lvl="0" indent="-342900" defTabSz="457200" fontAlgn="base">
              <a:lnSpc>
                <a:spcPct val="100000"/>
              </a:lnSpc>
              <a:spcBef>
                <a:spcPct val="20000"/>
              </a:spcBef>
              <a:spcAft>
                <a:spcPts val="600"/>
              </a:spcAft>
              <a:buFont typeface="Wingdings" pitchFamily="2" charset="2"/>
              <a:buChar char="§"/>
            </a:pPr>
            <a:endParaRPr lang="en-US" sz="2400" b="1" dirty="0">
              <a:solidFill>
                <a:schemeClr val="accent5">
                  <a:lumMod val="50000"/>
                </a:schemeClr>
              </a:solidFill>
            </a:endParaRPr>
          </a:p>
          <a:p>
            <a:pPr marL="342900" lvl="0" indent="-342900" defTabSz="457200" fontAlgn="base">
              <a:lnSpc>
                <a:spcPct val="100000"/>
              </a:lnSpc>
              <a:spcBef>
                <a:spcPct val="20000"/>
              </a:spcBef>
              <a:spcAft>
                <a:spcPts val="600"/>
              </a:spcAft>
              <a:buFont typeface="Wingdings" pitchFamily="2" charset="2"/>
              <a:buChar char="§"/>
            </a:pPr>
            <a:endParaRPr lang="en-US" sz="2400" b="1" dirty="0" smtClean="0">
              <a:solidFill>
                <a:schemeClr val="accent5">
                  <a:lumMod val="50000"/>
                </a:schemeClr>
              </a:solidFill>
            </a:endParaRPr>
          </a:p>
          <a:p>
            <a:pPr marL="342900" lvl="0" indent="-342900" defTabSz="457200" fontAlgn="base">
              <a:lnSpc>
                <a:spcPct val="100000"/>
              </a:lnSpc>
              <a:spcBef>
                <a:spcPct val="20000"/>
              </a:spcBef>
              <a:spcAft>
                <a:spcPts val="600"/>
              </a:spcAft>
              <a:buFont typeface="Wingdings" pitchFamily="2" charset="2"/>
              <a:buChar char="§"/>
            </a:pPr>
            <a:endParaRPr lang="en-US" sz="2400" b="1" dirty="0">
              <a:solidFill>
                <a:schemeClr val="accent5">
                  <a:lumMod val="50000"/>
                </a:schemeClr>
              </a:solidFill>
            </a:endParaRPr>
          </a:p>
          <a:p>
            <a:pPr marL="342900" lvl="0" indent="-342900" defTabSz="457200" fontAlgn="base">
              <a:lnSpc>
                <a:spcPct val="100000"/>
              </a:lnSpc>
              <a:spcBef>
                <a:spcPct val="20000"/>
              </a:spcBef>
              <a:spcAft>
                <a:spcPts val="600"/>
              </a:spcAft>
              <a:buFont typeface="Wingdings" pitchFamily="2" charset="2"/>
              <a:buChar char="§"/>
            </a:pPr>
            <a:endParaRPr lang="en-US" sz="2400" b="1" dirty="0" smtClean="0">
              <a:solidFill>
                <a:schemeClr val="accent5">
                  <a:lumMod val="50000"/>
                </a:schemeClr>
              </a:solidFill>
            </a:endParaRPr>
          </a:p>
          <a:p>
            <a:pPr marL="342900" lvl="0" indent="-342900" defTabSz="457200" fontAlgn="base">
              <a:lnSpc>
                <a:spcPct val="100000"/>
              </a:lnSpc>
              <a:spcBef>
                <a:spcPct val="20000"/>
              </a:spcBef>
              <a:spcAft>
                <a:spcPts val="600"/>
              </a:spcAft>
              <a:buFont typeface="Wingdings" pitchFamily="2" charset="2"/>
              <a:buChar char="§"/>
            </a:pPr>
            <a:endParaRPr lang="en-US" sz="2400" b="1" dirty="0">
              <a:solidFill>
                <a:schemeClr val="accent5">
                  <a:lumMod val="50000"/>
                </a:schemeClr>
              </a:solidFill>
            </a:endParaRPr>
          </a:p>
          <a:p>
            <a:pPr marL="342900" lvl="0" indent="-342900" defTabSz="457200" fontAlgn="base">
              <a:lnSpc>
                <a:spcPct val="100000"/>
              </a:lnSpc>
              <a:spcBef>
                <a:spcPct val="20000"/>
              </a:spcBef>
              <a:spcAft>
                <a:spcPts val="600"/>
              </a:spcAft>
              <a:buFont typeface="Wingdings" pitchFamily="2" charset="2"/>
              <a:buChar char="§"/>
            </a:pPr>
            <a:endParaRPr lang="en-US" sz="2400" b="1" dirty="0" smtClean="0">
              <a:solidFill>
                <a:schemeClr val="accent5">
                  <a:lumMod val="50000"/>
                </a:schemeClr>
              </a:solidFill>
            </a:endParaRPr>
          </a:p>
          <a:p>
            <a:pPr marL="342900" lvl="0" indent="-342900" defTabSz="457200" fontAlgn="base">
              <a:lnSpc>
                <a:spcPct val="100000"/>
              </a:lnSpc>
              <a:spcBef>
                <a:spcPct val="20000"/>
              </a:spcBef>
              <a:spcAft>
                <a:spcPts val="600"/>
              </a:spcAft>
              <a:buFont typeface="Wingdings" pitchFamily="2" charset="2"/>
              <a:buChar char="§"/>
            </a:pPr>
            <a:endParaRPr lang="en-US" sz="2400" b="1" dirty="0" smtClean="0">
              <a:solidFill>
                <a:schemeClr val="accent5">
                  <a:lumMod val="50000"/>
                </a:schemeClr>
              </a:solidFill>
            </a:endParaRPr>
          </a:p>
          <a:p>
            <a:pPr marL="342900" lvl="0" indent="-342900" defTabSz="457200" fontAlgn="base">
              <a:lnSpc>
                <a:spcPct val="100000"/>
              </a:lnSpc>
              <a:spcBef>
                <a:spcPct val="20000"/>
              </a:spcBef>
              <a:spcAft>
                <a:spcPts val="600"/>
              </a:spcAft>
              <a:buFont typeface="Wingdings" pitchFamily="2" charset="2"/>
              <a:buChar char="§"/>
            </a:pPr>
            <a:endParaRPr lang="en-US" sz="2400" b="1" dirty="0" smtClean="0">
              <a:solidFill>
                <a:schemeClr val="accent5">
                  <a:lumMod val="50000"/>
                </a:schemeClr>
              </a:solidFill>
            </a:endParaRPr>
          </a:p>
          <a:p>
            <a:pPr marL="342900" lvl="0" indent="-342900" defTabSz="457200" fontAlgn="base">
              <a:lnSpc>
                <a:spcPct val="100000"/>
              </a:lnSpc>
              <a:spcBef>
                <a:spcPct val="20000"/>
              </a:spcBef>
              <a:spcAft>
                <a:spcPts val="600"/>
              </a:spcAft>
              <a:buFont typeface="Wingdings" pitchFamily="2" charset="2"/>
              <a:buChar char="§"/>
            </a:pPr>
            <a:endParaRPr lang="en-US" sz="2400" b="1" dirty="0">
              <a:solidFill>
                <a:schemeClr val="accent5">
                  <a:lumMod val="50000"/>
                </a:schemeClr>
              </a:solidFill>
            </a:endParaRPr>
          </a:p>
          <a:p>
            <a:pPr marL="342900" lvl="0" indent="-342900" defTabSz="457200" fontAlgn="base">
              <a:lnSpc>
                <a:spcPct val="120000"/>
              </a:lnSpc>
              <a:spcBef>
                <a:spcPts val="0"/>
              </a:spcBef>
              <a:buFont typeface="Wingdings" pitchFamily="2" charset="2"/>
              <a:buChar char="§"/>
            </a:pPr>
            <a:endParaRPr lang="en-US" sz="2400" b="1" dirty="0" smtClean="0">
              <a:solidFill>
                <a:schemeClr val="accent5">
                  <a:lumMod val="50000"/>
                </a:schemeClr>
              </a:solidFill>
            </a:endParaRPr>
          </a:p>
          <a:p>
            <a:pPr marL="0" lvl="0" indent="0" defTabSz="457200" fontAlgn="base">
              <a:lnSpc>
                <a:spcPct val="120000"/>
              </a:lnSpc>
              <a:spcBef>
                <a:spcPts val="0"/>
              </a:spcBef>
              <a:buNone/>
            </a:pPr>
            <a:endParaRPr lang="en-US" sz="2400" dirty="0">
              <a:solidFill>
                <a:prstClr val="black"/>
              </a:solidFill>
              <a:latin typeface="+mj-lt"/>
            </a:endParaRP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p:txBody>
          <a:bodyPr/>
          <a:lstStyle/>
          <a:p>
            <a:pPr defTabSz="685800"/>
            <a:r>
              <a:rPr lang="en-CA" dirty="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54A47682-75E4-7E47-AD83-1A9847AA0609}"/>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7</a:t>
            </a:fld>
            <a:endParaRPr lang="en-US">
              <a:solidFill>
                <a:srgbClr val="000000">
                  <a:tint val="75000"/>
                </a:srgbClr>
              </a:solidFill>
              <a:latin typeface="Arial" panose="020B0604020202020204"/>
            </a:endParaRPr>
          </a:p>
        </p:txBody>
      </p:sp>
      <p:pic>
        <p:nvPicPr>
          <p:cNvPr id="9" name="Picture 8"/>
          <p:cNvPicPr>
            <a:picLocks noChangeAspect="1"/>
          </p:cNvPicPr>
          <p:nvPr/>
        </p:nvPicPr>
        <p:blipFill>
          <a:blip r:embed="rId5"/>
          <a:stretch>
            <a:fillRect/>
          </a:stretch>
        </p:blipFill>
        <p:spPr>
          <a:xfrm>
            <a:off x="607205" y="1447800"/>
            <a:ext cx="3450445" cy="3429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13" name="Table 12"/>
          <p:cNvGraphicFramePr>
            <a:graphicFrameLocks noGrp="1"/>
          </p:cNvGraphicFramePr>
          <p:nvPr>
            <p:extLst>
              <p:ext uri="{D42A27DB-BD31-4B8C-83A1-F6EECF244321}">
                <p14:modId xmlns:p14="http://schemas.microsoft.com/office/powerpoint/2010/main" val="1875186931"/>
              </p:ext>
            </p:extLst>
          </p:nvPr>
        </p:nvGraphicFramePr>
        <p:xfrm>
          <a:off x="4724400" y="1524000"/>
          <a:ext cx="6553200" cy="3893605"/>
        </p:xfrm>
        <a:graphic>
          <a:graphicData uri="http://schemas.openxmlformats.org/drawingml/2006/table">
            <a:tbl>
              <a:tblPr firstRow="1" bandRow="1">
                <a:tableStyleId>{5C22544A-7EE6-4342-B048-85BDC9FD1C3A}</a:tableStyleId>
              </a:tblPr>
              <a:tblGrid>
                <a:gridCol w="3276600">
                  <a:extLst>
                    <a:ext uri="{9D8B030D-6E8A-4147-A177-3AD203B41FA5}">
                      <a16:colId xmlns:a16="http://schemas.microsoft.com/office/drawing/2014/main" val="242463216"/>
                    </a:ext>
                  </a:extLst>
                </a:gridCol>
                <a:gridCol w="3276600">
                  <a:extLst>
                    <a:ext uri="{9D8B030D-6E8A-4147-A177-3AD203B41FA5}">
                      <a16:colId xmlns:a16="http://schemas.microsoft.com/office/drawing/2014/main" val="1575372701"/>
                    </a:ext>
                  </a:extLst>
                </a:gridCol>
              </a:tblGrid>
              <a:tr h="556045">
                <a:tc>
                  <a:txBody>
                    <a:bodyPr/>
                    <a:lstStyle/>
                    <a:p>
                      <a:pPr algn="l"/>
                      <a:endParaRPr lang="en-CA" dirty="0" smtClean="0"/>
                    </a:p>
                    <a:p>
                      <a:pPr algn="l"/>
                      <a:r>
                        <a:rPr lang="en-CA" dirty="0" smtClean="0"/>
                        <a:t>Individuals</a:t>
                      </a:r>
                      <a:endParaRPr lang="en-CA" dirty="0"/>
                    </a:p>
                  </a:txBody>
                  <a:tcPr/>
                </a:tc>
                <a:tc>
                  <a:txBody>
                    <a:bodyPr/>
                    <a:lstStyle/>
                    <a:p>
                      <a:endParaRPr lang="en-CA" dirty="0" smtClean="0"/>
                    </a:p>
                    <a:p>
                      <a:r>
                        <a:rPr lang="en-CA" dirty="0" smtClean="0"/>
                        <a:t>Institutions</a:t>
                      </a:r>
                      <a:r>
                        <a:rPr lang="en-CA" baseline="0" dirty="0" smtClean="0"/>
                        <a:t> and companies</a:t>
                      </a:r>
                      <a:endParaRPr lang="en-CA" dirty="0"/>
                    </a:p>
                  </a:txBody>
                  <a:tcPr/>
                </a:tc>
                <a:extLst>
                  <a:ext uri="{0D108BD9-81ED-4DB2-BD59-A6C34878D82A}">
                    <a16:rowId xmlns:a16="http://schemas.microsoft.com/office/drawing/2014/main" val="2345190862"/>
                  </a:ext>
                </a:extLst>
              </a:tr>
              <a:tr h="479844">
                <a:tc>
                  <a:txBody>
                    <a:bodyPr/>
                    <a:lstStyle/>
                    <a:p>
                      <a:r>
                        <a:rPr lang="en-CA" dirty="0" smtClean="0"/>
                        <a:t>Registered</a:t>
                      </a:r>
                      <a:r>
                        <a:rPr lang="en-CA" baseline="0" dirty="0" smtClean="0"/>
                        <a:t> as a representative of a registered dealer or adviser</a:t>
                      </a:r>
                      <a:endParaRPr lang="en-CA" dirty="0"/>
                    </a:p>
                  </a:txBody>
                  <a:tcPr/>
                </a:tc>
                <a:tc>
                  <a:txBody>
                    <a:bodyPr/>
                    <a:lstStyle/>
                    <a:p>
                      <a:r>
                        <a:rPr lang="en-CA" dirty="0" smtClean="0"/>
                        <a:t>Financial</a:t>
                      </a:r>
                      <a:r>
                        <a:rPr lang="en-CA" baseline="0" dirty="0" smtClean="0"/>
                        <a:t> institutions, pension funds, trust corporations </a:t>
                      </a:r>
                      <a:endParaRPr lang="en-CA" dirty="0"/>
                    </a:p>
                  </a:txBody>
                  <a:tcPr/>
                </a:tc>
                <a:extLst>
                  <a:ext uri="{0D108BD9-81ED-4DB2-BD59-A6C34878D82A}">
                    <a16:rowId xmlns:a16="http://schemas.microsoft.com/office/drawing/2014/main" val="655837329"/>
                  </a:ext>
                </a:extLst>
              </a:tr>
              <a:tr h="604642">
                <a:tc>
                  <a:txBody>
                    <a:bodyPr/>
                    <a:lstStyle/>
                    <a:p>
                      <a:r>
                        <a:rPr lang="en-CA" dirty="0" smtClean="0"/>
                        <a:t>Net realizable financial assets (cash &amp; liquid securities)</a:t>
                      </a:r>
                      <a:r>
                        <a:rPr lang="en-CA" baseline="0" dirty="0" smtClean="0"/>
                        <a:t> &gt;$1 million (alone or with spouse)</a:t>
                      </a:r>
                      <a:endParaRPr lang="en-CA" dirty="0"/>
                    </a:p>
                  </a:txBody>
                  <a:tcPr/>
                </a:tc>
                <a:tc>
                  <a:txBody>
                    <a:bodyPr/>
                    <a:lstStyle/>
                    <a:p>
                      <a:r>
                        <a:rPr lang="en-CA" dirty="0" smtClean="0"/>
                        <a:t>Governments, municipalities,</a:t>
                      </a:r>
                      <a:r>
                        <a:rPr lang="en-CA" baseline="0" dirty="0" smtClean="0"/>
                        <a:t> crown corporations</a:t>
                      </a:r>
                      <a:endParaRPr lang="en-CA" dirty="0"/>
                    </a:p>
                  </a:txBody>
                  <a:tcPr/>
                </a:tc>
                <a:extLst>
                  <a:ext uri="{0D108BD9-81ED-4DB2-BD59-A6C34878D82A}">
                    <a16:rowId xmlns:a16="http://schemas.microsoft.com/office/drawing/2014/main" val="3938041822"/>
                  </a:ext>
                </a:extLst>
              </a:tr>
              <a:tr h="604642">
                <a:tc>
                  <a:txBody>
                    <a:bodyPr/>
                    <a:lstStyle/>
                    <a:p>
                      <a:r>
                        <a:rPr lang="en-CA" dirty="0" smtClean="0"/>
                        <a:t>Net income &gt;$200K for each of last 2 years and expecte</a:t>
                      </a:r>
                      <a:r>
                        <a:rPr lang="en-CA" baseline="0" dirty="0" smtClean="0"/>
                        <a:t>d to continue</a:t>
                      </a:r>
                      <a:endParaRPr lang="en-CA" dirty="0"/>
                    </a:p>
                  </a:txBody>
                  <a:tcPr/>
                </a:tc>
                <a:tc>
                  <a:txBody>
                    <a:bodyPr/>
                    <a:lstStyle/>
                    <a:p>
                      <a:r>
                        <a:rPr lang="en-CA" dirty="0" smtClean="0"/>
                        <a:t>Investment funds that have distributed under a prospectus</a:t>
                      </a:r>
                      <a:r>
                        <a:rPr lang="en-CA" baseline="0" dirty="0" smtClean="0"/>
                        <a:t> or only distributed to accredited investors</a:t>
                      </a:r>
                      <a:endParaRPr lang="en-CA" dirty="0"/>
                    </a:p>
                  </a:txBody>
                  <a:tcPr/>
                </a:tc>
                <a:extLst>
                  <a:ext uri="{0D108BD9-81ED-4DB2-BD59-A6C34878D82A}">
                    <a16:rowId xmlns:a16="http://schemas.microsoft.com/office/drawing/2014/main" val="3697813641"/>
                  </a:ext>
                </a:extLst>
              </a:tr>
              <a:tr h="78018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dirty="0" smtClean="0"/>
                        <a:t>Net income with spouse</a:t>
                      </a:r>
                      <a:r>
                        <a:rPr lang="en-CA" baseline="0" dirty="0" smtClean="0"/>
                        <a:t> &gt;$300K </a:t>
                      </a:r>
                      <a:r>
                        <a:rPr lang="en-CA" dirty="0" smtClean="0"/>
                        <a:t>for each of last 2 years and expecte</a:t>
                      </a:r>
                      <a:r>
                        <a:rPr lang="en-CA" baseline="0" dirty="0" smtClean="0"/>
                        <a:t>d to continue</a:t>
                      </a:r>
                      <a:endParaRPr lang="en-CA" dirty="0" smtClean="0"/>
                    </a:p>
                    <a:p>
                      <a:endParaRPr lang="en-CA" dirty="0"/>
                    </a:p>
                  </a:txBody>
                  <a:tcPr/>
                </a:tc>
                <a:tc>
                  <a:txBody>
                    <a:bodyPr/>
                    <a:lstStyle/>
                    <a:p>
                      <a:r>
                        <a:rPr lang="en-CA" dirty="0" smtClean="0"/>
                        <a:t>Entities</a:t>
                      </a:r>
                      <a:r>
                        <a:rPr lang="en-CA" baseline="0" dirty="0" smtClean="0"/>
                        <a:t> owned entirely by accredited investors</a:t>
                      </a:r>
                      <a:endParaRPr lang="en-CA" dirty="0"/>
                    </a:p>
                  </a:txBody>
                  <a:tcPr/>
                </a:tc>
                <a:extLst>
                  <a:ext uri="{0D108BD9-81ED-4DB2-BD59-A6C34878D82A}">
                    <a16:rowId xmlns:a16="http://schemas.microsoft.com/office/drawing/2014/main" val="1028736165"/>
                  </a:ext>
                </a:extLst>
              </a:tr>
              <a:tr h="479844">
                <a:tc>
                  <a:txBody>
                    <a:bodyPr/>
                    <a:lstStyle/>
                    <a:p>
                      <a:r>
                        <a:rPr lang="en-CA" dirty="0" smtClean="0"/>
                        <a:t>Net assets (all assets)</a:t>
                      </a:r>
                      <a:r>
                        <a:rPr lang="en-CA" baseline="0" dirty="0" smtClean="0"/>
                        <a:t> of &gt;$5 million alone or with spouse</a:t>
                      </a:r>
                      <a:endParaRPr lang="en-CA" dirty="0"/>
                    </a:p>
                  </a:txBody>
                  <a:tcPr/>
                </a:tc>
                <a:tc>
                  <a:txBody>
                    <a:bodyPr/>
                    <a:lstStyle/>
                    <a:p>
                      <a:r>
                        <a:rPr lang="en-CA" dirty="0" smtClean="0"/>
                        <a:t>Companies with net assets &gt;$5 million</a:t>
                      </a:r>
                      <a:endParaRPr lang="en-CA" dirty="0"/>
                    </a:p>
                  </a:txBody>
                  <a:tcPr/>
                </a:tc>
                <a:extLst>
                  <a:ext uri="{0D108BD9-81ED-4DB2-BD59-A6C34878D82A}">
                    <a16:rowId xmlns:a16="http://schemas.microsoft.com/office/drawing/2014/main" val="2294749696"/>
                  </a:ext>
                </a:extLst>
              </a:tr>
            </a:tbl>
          </a:graphicData>
        </a:graphic>
      </p:graphicFrame>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96600" y="5711298"/>
            <a:ext cx="609600" cy="609600"/>
          </a:xfrm>
          <a:prstGeom prst="rect">
            <a:avLst/>
          </a:prstGeom>
        </p:spPr>
      </p:pic>
      <p:pic>
        <p:nvPicPr>
          <p:cNvPr id="16" name="Picture 15"/>
          <p:cNvPicPr>
            <a:picLocks noChangeAspect="1"/>
          </p:cNvPicPr>
          <p:nvPr/>
        </p:nvPicPr>
        <p:blipFill>
          <a:blip r:embed="rId7"/>
          <a:stretch>
            <a:fillRect/>
          </a:stretch>
        </p:blipFill>
        <p:spPr>
          <a:xfrm>
            <a:off x="9753600" y="5760044"/>
            <a:ext cx="914479" cy="512108"/>
          </a:xfrm>
          <a:prstGeom prst="rect">
            <a:avLst/>
          </a:prstGeom>
        </p:spPr>
      </p:pic>
    </p:spTree>
    <p:extLst>
      <p:ext uri="{BB962C8B-B14F-4D97-AF65-F5344CB8AC3E}">
        <p14:creationId xmlns:p14="http://schemas.microsoft.com/office/powerpoint/2010/main" val="413869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809"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a:xfrm>
            <a:off x="838200" y="365127"/>
            <a:ext cx="10515600" cy="854073"/>
          </a:xfrm>
        </p:spPr>
        <p:txBody>
          <a:bodyPr/>
          <a:lstStyle/>
          <a:p>
            <a:r>
              <a:rPr lang="en-US" b="1" dirty="0" smtClean="0"/>
              <a:t>Some final take-</a:t>
            </a:r>
            <a:r>
              <a:rPr lang="en-US" b="1" dirty="0" err="1" smtClean="0"/>
              <a:t>aways</a:t>
            </a:r>
            <a:endParaRPr lang="en-US" b="1" dirty="0"/>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a:xfrm>
            <a:off x="572998" y="1121045"/>
            <a:ext cx="10515600" cy="4957763"/>
          </a:xfrm>
        </p:spPr>
        <p:txBody>
          <a:bodyPr>
            <a:normAutofit/>
          </a:bodyPr>
          <a:lstStyle/>
          <a:p>
            <a:pPr>
              <a:lnSpc>
                <a:spcPct val="100000"/>
              </a:lnSpc>
              <a:spcBef>
                <a:spcPts val="0"/>
              </a:spcBef>
            </a:pPr>
            <a:r>
              <a:rPr lang="en-US" dirty="0" smtClean="0">
                <a:solidFill>
                  <a:schemeClr val="tx1"/>
                </a:solidFill>
              </a:rPr>
              <a:t>Must comply with law in each applicable jurisdiction where </a:t>
            </a:r>
          </a:p>
          <a:p>
            <a:pPr marL="0" indent="0">
              <a:lnSpc>
                <a:spcPct val="100000"/>
              </a:lnSpc>
              <a:spcBef>
                <a:spcPts val="0"/>
              </a:spcBef>
              <a:buNone/>
            </a:pPr>
            <a:r>
              <a:rPr lang="en-US" dirty="0">
                <a:solidFill>
                  <a:schemeClr val="tx1"/>
                </a:solidFill>
              </a:rPr>
              <a:t> </a:t>
            </a:r>
            <a:r>
              <a:rPr lang="en-US" dirty="0" smtClean="0">
                <a:solidFill>
                  <a:schemeClr val="tx1"/>
                </a:solidFill>
              </a:rPr>
              <a:t> there is a “distribution” </a:t>
            </a:r>
          </a:p>
          <a:p>
            <a:pPr>
              <a:lnSpc>
                <a:spcPct val="100000"/>
              </a:lnSpc>
              <a:spcBef>
                <a:spcPts val="0"/>
              </a:spcBef>
            </a:pPr>
            <a:endParaRPr lang="en-US" dirty="0" smtClean="0">
              <a:solidFill>
                <a:schemeClr val="tx1"/>
              </a:solidFill>
            </a:endParaRPr>
          </a:p>
          <a:p>
            <a:pPr>
              <a:lnSpc>
                <a:spcPct val="100000"/>
              </a:lnSpc>
              <a:spcBef>
                <a:spcPts val="0"/>
              </a:spcBef>
            </a:pPr>
            <a:r>
              <a:rPr lang="en-US" dirty="0" smtClean="0">
                <a:solidFill>
                  <a:schemeClr val="tx1"/>
                </a:solidFill>
              </a:rPr>
              <a:t>Resale restrictions continue </a:t>
            </a:r>
            <a:r>
              <a:rPr lang="en-US" b="1" dirty="0">
                <a:solidFill>
                  <a:schemeClr val="tx1"/>
                </a:solidFill>
              </a:rPr>
              <a:t>indefinitely</a:t>
            </a:r>
            <a:r>
              <a:rPr lang="en-US" i="1" dirty="0">
                <a:solidFill>
                  <a:schemeClr val="tx1"/>
                </a:solidFill>
              </a:rPr>
              <a:t> </a:t>
            </a:r>
            <a:r>
              <a:rPr lang="en-US" dirty="0">
                <a:solidFill>
                  <a:schemeClr val="tx1"/>
                </a:solidFill>
              </a:rPr>
              <a:t>for security holders of </a:t>
            </a:r>
            <a:endParaRPr lang="en-US" dirty="0" smtClean="0">
              <a:solidFill>
                <a:schemeClr val="tx1"/>
              </a:solidFill>
            </a:endParaRPr>
          </a:p>
          <a:p>
            <a:pPr marL="0" indent="0">
              <a:lnSpc>
                <a:spcPct val="100000"/>
              </a:lnSpc>
              <a:spcBef>
                <a:spcPts val="0"/>
              </a:spcBef>
              <a:buNone/>
            </a:pPr>
            <a:r>
              <a:rPr lang="en-US" dirty="0" smtClean="0">
                <a:solidFill>
                  <a:schemeClr val="tx1"/>
                </a:solidFill>
              </a:rPr>
              <a:t>   non-reporting issuers, until issuer becomes a reporting issuer</a:t>
            </a:r>
          </a:p>
          <a:p>
            <a:pPr marL="0" indent="0">
              <a:lnSpc>
                <a:spcPct val="100000"/>
              </a:lnSpc>
              <a:spcBef>
                <a:spcPts val="0"/>
              </a:spcBef>
              <a:buNone/>
            </a:pPr>
            <a:endParaRPr lang="en-US" sz="1600" dirty="0">
              <a:solidFill>
                <a:schemeClr val="tx1"/>
              </a:solidFill>
            </a:endParaRPr>
          </a:p>
          <a:p>
            <a:pPr lvl="1">
              <a:spcBef>
                <a:spcPts val="0"/>
              </a:spcBef>
              <a:buFont typeface="Wingdings" panose="05000000000000000000" pitchFamily="2" charset="2"/>
              <a:buChar char="v"/>
            </a:pPr>
            <a:r>
              <a:rPr lang="en-US" dirty="0" smtClean="0">
                <a:solidFill>
                  <a:schemeClr val="tx1"/>
                </a:solidFill>
              </a:rPr>
              <a:t> 	Resell </a:t>
            </a:r>
            <a:r>
              <a:rPr lang="en-US" dirty="0">
                <a:solidFill>
                  <a:schemeClr val="tx1"/>
                </a:solidFill>
              </a:rPr>
              <a:t>only under a prospectus or another prospectus </a:t>
            </a:r>
            <a:r>
              <a:rPr lang="en-US" dirty="0" smtClean="0">
                <a:solidFill>
                  <a:schemeClr val="tx1"/>
                </a:solidFill>
              </a:rPr>
              <a:t>exemption</a:t>
            </a:r>
            <a:endParaRPr lang="en-US" dirty="0">
              <a:solidFill>
                <a:schemeClr val="tx1"/>
              </a:solidFill>
            </a:endParaRPr>
          </a:p>
          <a:p>
            <a:pPr lvl="1">
              <a:spcBef>
                <a:spcPts val="0"/>
              </a:spcBef>
            </a:pPr>
            <a:endParaRPr lang="en-US" dirty="0">
              <a:solidFill>
                <a:schemeClr val="tx1"/>
              </a:solidFill>
            </a:endParaRPr>
          </a:p>
          <a:p>
            <a:pPr>
              <a:lnSpc>
                <a:spcPct val="100000"/>
              </a:lnSpc>
              <a:spcBef>
                <a:spcPts val="0"/>
              </a:spcBef>
            </a:pPr>
            <a:r>
              <a:rPr lang="en-CA" dirty="0">
                <a:solidFill>
                  <a:schemeClr val="tx1"/>
                </a:solidFill>
              </a:rPr>
              <a:t>Obligation (and risk) is on the </a:t>
            </a:r>
            <a:r>
              <a:rPr lang="en-CA" i="1" dirty="0">
                <a:solidFill>
                  <a:schemeClr val="tx1"/>
                </a:solidFill>
              </a:rPr>
              <a:t>sellers </a:t>
            </a:r>
            <a:r>
              <a:rPr lang="en-CA" dirty="0">
                <a:solidFill>
                  <a:schemeClr val="tx1"/>
                </a:solidFill>
              </a:rPr>
              <a:t>to make sure </a:t>
            </a:r>
          </a:p>
          <a:p>
            <a:pPr marL="0" indent="0">
              <a:lnSpc>
                <a:spcPct val="100000"/>
              </a:lnSpc>
              <a:spcBef>
                <a:spcPts val="0"/>
              </a:spcBef>
              <a:buNone/>
            </a:pPr>
            <a:r>
              <a:rPr lang="en-CA" dirty="0">
                <a:solidFill>
                  <a:schemeClr val="tx1"/>
                </a:solidFill>
              </a:rPr>
              <a:t>  exemption available and comply with all conditions.</a:t>
            </a:r>
          </a:p>
          <a:p>
            <a:endParaRPr lang="en-US" dirty="0" smtClean="0">
              <a:solidFill>
                <a:schemeClr val="tx1"/>
              </a:solidFill>
            </a:endParaRPr>
          </a:p>
          <a:p>
            <a:r>
              <a:rPr lang="en-US" dirty="0" smtClean="0">
                <a:solidFill>
                  <a:schemeClr val="tx1"/>
                </a:solidFill>
              </a:rPr>
              <a:t>Confirm investor’s status, e.g., accredited investor or close business associate</a:t>
            </a:r>
          </a:p>
          <a:p>
            <a:pPr lvl="1"/>
            <a:r>
              <a:rPr lang="en-US" dirty="0" smtClean="0">
                <a:solidFill>
                  <a:schemeClr val="tx1"/>
                </a:solidFill>
              </a:rPr>
              <a:t>Don’t rely just on written representation </a:t>
            </a:r>
          </a:p>
          <a:p>
            <a:pPr lvl="1"/>
            <a:r>
              <a:rPr lang="en-US" dirty="0" smtClean="0">
                <a:solidFill>
                  <a:schemeClr val="tx1"/>
                </a:solidFill>
              </a:rPr>
              <a:t>Keep records</a:t>
            </a:r>
          </a:p>
          <a:p>
            <a:pPr lvl="1"/>
            <a:r>
              <a:rPr lang="en-US" dirty="0" smtClean="0">
                <a:solidFill>
                  <a:schemeClr val="tx1"/>
                </a:solidFill>
              </a:rPr>
              <a:t>Ensure those selling understands rules</a:t>
            </a:r>
          </a:p>
          <a:p>
            <a:pPr marL="342900" lvl="1" indent="0">
              <a:buNone/>
            </a:pPr>
            <a:endParaRPr lang="en-US" dirty="0" smtClean="0">
              <a:solidFill>
                <a:schemeClr val="tx1"/>
              </a:solidFill>
              <a:latin typeface="+mj-lt"/>
            </a:endParaRP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p:txBody>
          <a:bodyPr/>
          <a:lstStyle/>
          <a:p>
            <a:pPr defTabSz="685800"/>
            <a:r>
              <a:rPr lang="en-CA" dirty="0">
                <a:solidFill>
                  <a:srgbClr val="000000">
                    <a:tint val="75000"/>
                  </a:srgbClr>
                </a:solidFill>
                <a:latin typeface="Arial" panose="020B0604020202020204"/>
              </a:rPr>
              <a:t>2020</a:t>
            </a:r>
            <a:endParaRPr lang="en-US" dirty="0">
              <a:solidFill>
                <a:srgbClr val="000000">
                  <a:tint val="75000"/>
                </a:srgbClr>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54A47682-75E4-7E47-AD83-1A9847AA0609}"/>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8</a:t>
            </a:fld>
            <a:endParaRPr lang="en-US">
              <a:solidFill>
                <a:srgbClr val="000000">
                  <a:tint val="75000"/>
                </a:srgbClr>
              </a:solidFill>
              <a:latin typeface="Arial" panose="020B0604020202020204"/>
            </a:endParaRPr>
          </a:p>
        </p:txBody>
      </p:sp>
      <p:pic>
        <p:nvPicPr>
          <p:cNvPr id="11" name="Picture 10"/>
          <p:cNvPicPr>
            <a:picLocks noChangeAspect="1"/>
          </p:cNvPicPr>
          <p:nvPr/>
        </p:nvPicPr>
        <p:blipFill rotWithShape="1">
          <a:blip r:embed="rId4"/>
          <a:srcRect l="8917" t="4224" r="2876" b="10728"/>
          <a:stretch/>
        </p:blipFill>
        <p:spPr>
          <a:xfrm rot="1690266">
            <a:off x="8430005" y="598518"/>
            <a:ext cx="3104391" cy="2267189"/>
          </a:xfrm>
          <a:prstGeom prst="rect">
            <a:avLst/>
          </a:prstGeom>
          <a:ln>
            <a:noFill/>
          </a:ln>
          <a:effectLst>
            <a:softEdge rad="112500"/>
          </a:effectLst>
        </p:spPr>
      </p:pic>
      <p:pic>
        <p:nvPicPr>
          <p:cNvPr id="14" name="Picture 13"/>
          <p:cNvPicPr>
            <a:picLocks noChangeAspect="1"/>
          </p:cNvPicPr>
          <p:nvPr/>
        </p:nvPicPr>
        <p:blipFill>
          <a:blip r:embed="rId5"/>
          <a:stretch>
            <a:fillRect/>
          </a:stretch>
        </p:blipFill>
        <p:spPr>
          <a:xfrm>
            <a:off x="5618662" y="5005738"/>
            <a:ext cx="3905976" cy="1073070"/>
          </a:xfrm>
          <a:prstGeom prst="rect">
            <a:avLst/>
          </a:prstGeom>
        </p:spPr>
      </p:pic>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9000" y="5629187"/>
            <a:ext cx="609600" cy="609600"/>
          </a:xfrm>
          <a:prstGeom prst="rect">
            <a:avLst/>
          </a:prstGeom>
        </p:spPr>
      </p:pic>
      <p:pic>
        <p:nvPicPr>
          <p:cNvPr id="17" name="Picture 16"/>
          <p:cNvPicPr>
            <a:picLocks noChangeAspect="1"/>
          </p:cNvPicPr>
          <p:nvPr/>
        </p:nvPicPr>
        <p:blipFill>
          <a:blip r:embed="rId7"/>
          <a:stretch>
            <a:fillRect/>
          </a:stretch>
        </p:blipFill>
        <p:spPr>
          <a:xfrm>
            <a:off x="9896255" y="5705472"/>
            <a:ext cx="914479" cy="512108"/>
          </a:xfrm>
          <a:prstGeom prst="rect">
            <a:avLst/>
          </a:prstGeom>
        </p:spPr>
      </p:pic>
    </p:spTree>
    <p:extLst>
      <p:ext uri="{BB962C8B-B14F-4D97-AF65-F5344CB8AC3E}">
        <p14:creationId xmlns:p14="http://schemas.microsoft.com/office/powerpoint/2010/main" val="5543408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228"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AA25-C956-6F4F-85CE-5FC9C09C226B}"/>
              </a:ext>
            </a:extLst>
          </p:cNvPr>
          <p:cNvSpPr>
            <a:spLocks noGrp="1"/>
          </p:cNvSpPr>
          <p:nvPr>
            <p:ph type="title"/>
          </p:nvPr>
        </p:nvSpPr>
        <p:spPr>
          <a:xfrm>
            <a:off x="838200" y="365127"/>
            <a:ext cx="10515600" cy="611981"/>
          </a:xfrm>
        </p:spPr>
        <p:txBody>
          <a:bodyPr/>
          <a:lstStyle/>
          <a:p>
            <a:r>
              <a:rPr lang="en-CA" b="1" dirty="0" smtClean="0"/>
              <a:t>Still have questions?</a:t>
            </a:r>
            <a:endParaRPr lang="en-US" b="1" dirty="0"/>
          </a:p>
        </p:txBody>
      </p:sp>
      <p:sp>
        <p:nvSpPr>
          <p:cNvPr id="3" name="Content Placeholder 2">
            <a:extLst>
              <a:ext uri="{FF2B5EF4-FFF2-40B4-BE49-F238E27FC236}">
                <a16:creationId xmlns:a16="http://schemas.microsoft.com/office/drawing/2014/main" id="{7BF89B24-DE4B-F945-B8CA-541F2BEEFE24}"/>
              </a:ext>
            </a:extLst>
          </p:cNvPr>
          <p:cNvSpPr>
            <a:spLocks noGrp="1"/>
          </p:cNvSpPr>
          <p:nvPr>
            <p:ph idx="1"/>
          </p:nvPr>
        </p:nvSpPr>
        <p:spPr>
          <a:xfrm>
            <a:off x="838200" y="1156496"/>
            <a:ext cx="10515600" cy="5020468"/>
          </a:xfrm>
          <a:noFill/>
        </p:spPr>
        <p:txBody>
          <a:bodyPr>
            <a:normAutofit/>
          </a:bodyPr>
          <a:lstStyle/>
          <a:p>
            <a:pPr marL="0" indent="0">
              <a:buNone/>
            </a:pPr>
            <a:r>
              <a:rPr lang="en-CA" sz="1800" b="1" dirty="0" smtClean="0"/>
              <a:t>See ASC website</a:t>
            </a:r>
          </a:p>
          <a:p>
            <a:pPr marL="0" indent="0">
              <a:buNone/>
            </a:pPr>
            <a:endParaRPr lang="en-CA" sz="1800" b="1" dirty="0"/>
          </a:p>
          <a:p>
            <a:pPr marL="0" indent="0">
              <a:buNone/>
            </a:pPr>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a:p>
          <a:p>
            <a:endParaRPr lang="en-CA" sz="1800" dirty="0" smtClean="0">
              <a:solidFill>
                <a:schemeClr val="tx1"/>
              </a:solidFill>
              <a:latin typeface="+mj-lt"/>
            </a:endParaRPr>
          </a:p>
          <a:p>
            <a:endParaRPr lang="en-CA" sz="1800" dirty="0" smtClean="0">
              <a:solidFill>
                <a:schemeClr val="tx1"/>
              </a:solidFill>
              <a:latin typeface="+mj-lt"/>
            </a:endParaRPr>
          </a:p>
          <a:p>
            <a:endParaRPr lang="en-CA" sz="1800" dirty="0">
              <a:solidFill>
                <a:schemeClr val="tx1"/>
              </a:solidFill>
              <a:latin typeface="+mj-lt"/>
            </a:endParaRPr>
          </a:p>
          <a:p>
            <a:endParaRPr lang="en-CA" sz="1800" dirty="0" smtClean="0">
              <a:solidFill>
                <a:schemeClr val="tx1"/>
              </a:solidFill>
              <a:latin typeface="+mj-lt"/>
            </a:endParaRPr>
          </a:p>
          <a:p>
            <a:endParaRPr lang="en-CA" sz="1800" dirty="0">
              <a:solidFill>
                <a:schemeClr val="tx1"/>
              </a:solidFill>
              <a:latin typeface="+mj-lt"/>
            </a:endParaRPr>
          </a:p>
          <a:p>
            <a:endParaRPr lang="en-CA" sz="1800" dirty="0" smtClean="0">
              <a:solidFill>
                <a:schemeClr val="tx1"/>
              </a:solidFill>
              <a:latin typeface="+mj-lt"/>
            </a:endParaRPr>
          </a:p>
        </p:txBody>
      </p:sp>
      <p:sp>
        <p:nvSpPr>
          <p:cNvPr id="4" name="Date Placeholder 3">
            <a:extLst>
              <a:ext uri="{FF2B5EF4-FFF2-40B4-BE49-F238E27FC236}">
                <a16:creationId xmlns:a16="http://schemas.microsoft.com/office/drawing/2014/main" id="{8D4DC377-8B83-8A49-A2A8-79982B38BD69}"/>
              </a:ext>
            </a:extLst>
          </p:cNvPr>
          <p:cNvSpPr>
            <a:spLocks noGrp="1"/>
          </p:cNvSpPr>
          <p:nvPr>
            <p:ph type="dt" sz="half" idx="10"/>
          </p:nvPr>
        </p:nvSpPr>
        <p:spPr>
          <a:xfrm>
            <a:off x="838200" y="6356352"/>
            <a:ext cx="4191000" cy="365125"/>
          </a:xfrm>
        </p:spPr>
        <p:txBody>
          <a:bodyPr/>
          <a:lstStyle/>
          <a:p>
            <a:pPr defTabSz="685800"/>
            <a:r>
              <a:rPr lang="en-US" sz="1300" b="1" dirty="0" smtClean="0">
                <a:solidFill>
                  <a:srgbClr val="0070C0"/>
                </a:solidFill>
                <a:latin typeface="Arial" panose="020B0604020202020204"/>
              </a:rPr>
              <a:t>Contact us at </a:t>
            </a:r>
            <a:r>
              <a:rPr lang="en-US" sz="1300" b="1" dirty="0" smtClean="0">
                <a:solidFill>
                  <a:srgbClr val="0070C0"/>
                </a:solidFill>
                <a:latin typeface="Arial" panose="020B0604020202020204"/>
                <a:hlinkClick r:id="rId4"/>
              </a:rPr>
              <a:t>New.Economy@asc.ca</a:t>
            </a:r>
            <a:endParaRPr lang="en-US" sz="1300" b="1" dirty="0" smtClean="0">
              <a:solidFill>
                <a:srgbClr val="0070C0"/>
              </a:solidFill>
              <a:latin typeface="Arial" panose="020B0604020202020204"/>
            </a:endParaRPr>
          </a:p>
          <a:p>
            <a:pPr defTabSz="685800"/>
            <a:endParaRPr lang="en-US" sz="1300" b="1" dirty="0">
              <a:solidFill>
                <a:srgbClr val="0070C0"/>
              </a:solidFill>
              <a:latin typeface="Arial" panose="020B0604020202020204"/>
            </a:endParaRPr>
          </a:p>
        </p:txBody>
      </p:sp>
      <p:sp>
        <p:nvSpPr>
          <p:cNvPr id="5" name="Footer Placeholder 4">
            <a:extLst>
              <a:ext uri="{FF2B5EF4-FFF2-40B4-BE49-F238E27FC236}">
                <a16:creationId xmlns:a16="http://schemas.microsoft.com/office/drawing/2014/main" id="{22FBCF2B-8AFC-6A40-AD33-F8DF1F675227}"/>
              </a:ext>
            </a:extLst>
          </p:cNvPr>
          <p:cNvSpPr>
            <a:spLocks noGrp="1"/>
          </p:cNvSpPr>
          <p:nvPr>
            <p:ph type="ftr" sz="quarter" idx="11"/>
          </p:nvPr>
        </p:nvSpPr>
        <p:spPr/>
        <p:txBody>
          <a:bodyPr/>
          <a:lstStyle/>
          <a:p>
            <a:pPr defTabSz="685800"/>
            <a:r>
              <a:rPr lang="en-US" dirty="0">
                <a:solidFill>
                  <a:srgbClr val="000000">
                    <a:tint val="75000"/>
                  </a:srgbClr>
                </a:solidFill>
                <a:latin typeface="Arial" panose="020B0604020202020204"/>
              </a:rPr>
              <a:t>ALBERTA SECURITIES COMMISSION</a:t>
            </a:r>
          </a:p>
        </p:txBody>
      </p:sp>
      <p:sp>
        <p:nvSpPr>
          <p:cNvPr id="6" name="Slide Number Placeholder 5">
            <a:extLst>
              <a:ext uri="{FF2B5EF4-FFF2-40B4-BE49-F238E27FC236}">
                <a16:creationId xmlns:a16="http://schemas.microsoft.com/office/drawing/2014/main" id="{54A47682-75E4-7E47-AD83-1A9847AA0609}"/>
              </a:ext>
            </a:extLst>
          </p:cNvPr>
          <p:cNvSpPr>
            <a:spLocks noGrp="1"/>
          </p:cNvSpPr>
          <p:nvPr>
            <p:ph type="sldNum" sz="quarter" idx="12"/>
          </p:nvPr>
        </p:nvSpPr>
        <p:spPr/>
        <p:txBody>
          <a:bodyPr/>
          <a:lstStyle/>
          <a:p>
            <a:pPr defTabSz="685800"/>
            <a:fld id="{3637B1C2-63FD-EE40-8434-31C26AE9C35E}" type="slidenum">
              <a:rPr lang="en-US">
                <a:solidFill>
                  <a:srgbClr val="000000">
                    <a:tint val="75000"/>
                  </a:srgbClr>
                </a:solidFill>
                <a:latin typeface="Arial" panose="020B0604020202020204"/>
              </a:rPr>
              <a:pPr defTabSz="685800"/>
              <a:t>9</a:t>
            </a:fld>
            <a:endParaRPr lang="en-US">
              <a:solidFill>
                <a:srgbClr val="000000">
                  <a:tint val="75000"/>
                </a:srgbClr>
              </a:solidFill>
              <a:latin typeface="Arial" panose="020B0604020202020204"/>
            </a:endParaRPr>
          </a:p>
        </p:txBody>
      </p:sp>
      <p:pic>
        <p:nvPicPr>
          <p:cNvPr id="7" name="Picture 6"/>
          <p:cNvPicPr>
            <a:picLocks noChangeAspect="1"/>
          </p:cNvPicPr>
          <p:nvPr/>
        </p:nvPicPr>
        <p:blipFill>
          <a:blip r:embed="rId5"/>
          <a:stretch>
            <a:fillRect/>
          </a:stretch>
        </p:blipFill>
        <p:spPr>
          <a:xfrm>
            <a:off x="1066800" y="1528764"/>
            <a:ext cx="9601200" cy="4648200"/>
          </a:xfrm>
          <a:prstGeom prst="rect">
            <a:avLst/>
          </a:prstGeom>
        </p:spPr>
      </p:pic>
      <p:pic>
        <p:nvPicPr>
          <p:cNvPr id="12" name="Picture 11"/>
          <p:cNvPicPr>
            <a:picLocks noChangeAspect="1"/>
          </p:cNvPicPr>
          <p:nvPr/>
        </p:nvPicPr>
        <p:blipFill>
          <a:blip r:embed="rId6"/>
          <a:stretch>
            <a:fillRect/>
          </a:stretch>
        </p:blipFill>
        <p:spPr>
          <a:xfrm>
            <a:off x="9924971" y="5774721"/>
            <a:ext cx="914479" cy="512108"/>
          </a:xfrm>
          <a:prstGeom prst="rect">
            <a:avLst/>
          </a:prstGeom>
        </p:spPr>
      </p:pic>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7100" y="5677229"/>
            <a:ext cx="609600" cy="609600"/>
          </a:xfrm>
          <a:prstGeom prst="rect">
            <a:avLst/>
          </a:prstGeom>
        </p:spPr>
      </p:pic>
    </p:spTree>
    <p:extLst>
      <p:ext uri="{BB962C8B-B14F-4D97-AF65-F5344CB8AC3E}">
        <p14:creationId xmlns:p14="http://schemas.microsoft.com/office/powerpoint/2010/main" val="1794966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7"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Charts">
      <a:dk1>
        <a:srgbClr val="000000"/>
      </a:dk1>
      <a:lt1>
        <a:srgbClr val="FFFFFF"/>
      </a:lt1>
      <a:dk2>
        <a:srgbClr val="44546A"/>
      </a:dk2>
      <a:lt2>
        <a:srgbClr val="E7E6E6"/>
      </a:lt2>
      <a:accent1>
        <a:srgbClr val="435060"/>
      </a:accent1>
      <a:accent2>
        <a:srgbClr val="B68B2F"/>
      </a:accent2>
      <a:accent3>
        <a:srgbClr val="58595B"/>
      </a:accent3>
      <a:accent4>
        <a:srgbClr val="939597"/>
      </a:accent4>
      <a:accent5>
        <a:srgbClr val="D3D3D3"/>
      </a:accent5>
      <a:accent6>
        <a:srgbClr val="96B9C3"/>
      </a:accent6>
      <a:hlink>
        <a:srgbClr val="0527C5"/>
      </a:hlink>
      <a:folHlink>
        <a:srgbClr val="8D6F2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 Presentation" id="{344BAB02-BD92-CB4A-9F38-99BCE868DCF5}" vid="{FE311802-7AAA-4147-A23B-EEAEB566B1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ASC_Colour_2013</Template>
  <TotalTime>20424</TotalTime>
  <Words>799</Words>
  <Application>Microsoft Office PowerPoint</Application>
  <PresentationFormat>Widescreen</PresentationFormat>
  <Paragraphs>156</Paragraphs>
  <Slides>9</Slides>
  <Notes>4</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Times New Roman</vt:lpstr>
      <vt:lpstr>Wingdings</vt:lpstr>
      <vt:lpstr>Office Theme</vt:lpstr>
      <vt:lpstr>PowerPoint Presentation</vt:lpstr>
      <vt:lpstr>Common Capital Raising Exemptions</vt:lpstr>
      <vt:lpstr>Introduction to the Private Issuer Exemption</vt:lpstr>
      <vt:lpstr>Two Principal Requirements</vt:lpstr>
      <vt:lpstr>Key terms  </vt:lpstr>
      <vt:lpstr>Key terms continued</vt:lpstr>
      <vt:lpstr>Key terms continued</vt:lpstr>
      <vt:lpstr>Some final take-aways</vt:lpstr>
      <vt:lpstr>Still have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Securities Law</dc:title>
  <dc:creator>Blaine Young</dc:creator>
  <cp:lastModifiedBy>Theresa Schroder</cp:lastModifiedBy>
  <cp:revision>531</cp:revision>
  <cp:lastPrinted>2020-05-26T03:56:33Z</cp:lastPrinted>
  <dcterms:created xsi:type="dcterms:W3CDTF">2008-06-09T19:14:36Z</dcterms:created>
  <dcterms:modified xsi:type="dcterms:W3CDTF">2020-10-26T22:43:35Z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eDOCS AutoSave">
    <vt:lpwstr/>
  </property>
</Properties>
</file>